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28" r:id="rId1"/>
  </p:sldMasterIdLst>
  <p:notesMasterIdLst>
    <p:notesMasterId r:id="rId26"/>
  </p:notesMasterIdLst>
  <p:sldIdLst>
    <p:sldId id="256" r:id="rId2"/>
    <p:sldId id="257" r:id="rId3"/>
    <p:sldId id="258" r:id="rId4"/>
    <p:sldId id="259" r:id="rId5"/>
    <p:sldId id="260" r:id="rId6"/>
    <p:sldId id="266" r:id="rId7"/>
    <p:sldId id="262" r:id="rId8"/>
    <p:sldId id="271" r:id="rId9"/>
    <p:sldId id="263" r:id="rId10"/>
    <p:sldId id="267" r:id="rId11"/>
    <p:sldId id="264" r:id="rId12"/>
    <p:sldId id="265" r:id="rId13"/>
    <p:sldId id="269" r:id="rId14"/>
    <p:sldId id="278" r:id="rId15"/>
    <p:sldId id="268" r:id="rId16"/>
    <p:sldId id="270" r:id="rId17"/>
    <p:sldId id="272" r:id="rId18"/>
    <p:sldId id="284" r:id="rId19"/>
    <p:sldId id="273" r:id="rId20"/>
    <p:sldId id="276" r:id="rId21"/>
    <p:sldId id="282" r:id="rId22"/>
    <p:sldId id="283" r:id="rId23"/>
    <p:sldId id="275" r:id="rId24"/>
    <p:sldId id="279"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B42925"/>
    <a:srgbClr val="853DE2"/>
    <a:srgbClr val="FF00FF"/>
    <a:srgbClr val="9F84C4"/>
    <a:srgbClr val="FF3C37"/>
    <a:srgbClr val="FFCC66"/>
    <a:srgbClr val="A4EBE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24" autoAdjust="0"/>
    <p:restoredTop sz="85277" autoAdjust="0"/>
  </p:normalViewPr>
  <p:slideViewPr>
    <p:cSldViewPr snapToGrid="0" snapToObjects="1">
      <p:cViewPr varScale="1">
        <p:scale>
          <a:sx n="92" d="100"/>
          <a:sy n="92" d="100"/>
        </p:scale>
        <p:origin x="-112" y="-256"/>
      </p:cViewPr>
      <p:guideLst>
        <p:guide orient="horz" pos="2160"/>
        <p:guide pos="2880"/>
      </p:guideLst>
    </p:cSldViewPr>
  </p:slideViewPr>
  <p:outlineViewPr>
    <p:cViewPr>
      <p:scale>
        <a:sx n="33" d="100"/>
        <a:sy n="33" d="100"/>
      </p:scale>
      <p:origin x="0" y="676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9" d="100"/>
          <a:sy n="89" d="100"/>
        </p:scale>
        <p:origin x="-367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2DCBDF-91CC-B24D-B749-82CBFD0C3098}" type="datetimeFigureOut">
              <a:rPr lang="en-US" smtClean="0"/>
              <a:t>4/29/14</a:t>
            </a:fld>
            <a:endParaRPr lang="en-US"/>
          </a:p>
        </p:txBody>
      </p:sp>
      <p:sp>
        <p:nvSpPr>
          <p:cNvPr id="5" name="Notes Placeholder 4"/>
          <p:cNvSpPr>
            <a:spLocks noGrp="1"/>
          </p:cNvSpPr>
          <p:nvPr>
            <p:ph type="body" sz="quarter" idx="3"/>
          </p:nvPr>
        </p:nvSpPr>
        <p:spPr>
          <a:xfrm>
            <a:off x="685800" y="797377"/>
            <a:ext cx="5486400" cy="7660823"/>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3EAC61-B5DC-F540-8196-33B57EE82F6B}" type="slidenum">
              <a:rPr lang="en-US" smtClean="0"/>
              <a:t>‹#›</a:t>
            </a:fld>
            <a:endParaRPr lang="en-US"/>
          </a:p>
        </p:txBody>
      </p:sp>
    </p:spTree>
    <p:extLst>
      <p:ext uri="{BB962C8B-B14F-4D97-AF65-F5344CB8AC3E}">
        <p14:creationId xmlns:p14="http://schemas.microsoft.com/office/powerpoint/2010/main" val="11453106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dirty="0" smtClean="0"/>
              <a:t>My project is titled </a:t>
            </a:r>
            <a:r>
              <a:rPr lang="en-US" baseline="0" dirty="0" smtClean="0"/>
              <a:t>‘The Effects of Climatic Trends, Variability, and Rates of Change on Mammalian Brain Evolution.’</a:t>
            </a:r>
            <a:endParaRPr lang="en-US" dirty="0"/>
          </a:p>
        </p:txBody>
      </p:sp>
      <p:sp>
        <p:nvSpPr>
          <p:cNvPr id="4" name="Slide Number Placeholder 3"/>
          <p:cNvSpPr>
            <a:spLocks noGrp="1"/>
          </p:cNvSpPr>
          <p:nvPr>
            <p:ph type="sldNum" sz="quarter" idx="10"/>
          </p:nvPr>
        </p:nvSpPr>
        <p:spPr/>
        <p:txBody>
          <a:bodyPr/>
          <a:lstStyle/>
          <a:p>
            <a:fld id="{D53EAC61-B5DC-F540-8196-33B57EE82F6B}" type="slidenum">
              <a:rPr lang="en-US" smtClean="0"/>
              <a:t>1</a:t>
            </a:fld>
            <a:endParaRPr lang="en-US"/>
          </a:p>
        </p:txBody>
      </p:sp>
    </p:spTree>
    <p:extLst>
      <p:ext uri="{BB962C8B-B14F-4D97-AF65-F5344CB8AC3E}">
        <p14:creationId xmlns:p14="http://schemas.microsoft.com/office/powerpoint/2010/main" val="3101077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dirty="0" smtClean="0"/>
              <a:t>Ok, so onto my specimens.</a:t>
            </a:r>
            <a:endParaRPr lang="en-US" dirty="0"/>
          </a:p>
        </p:txBody>
      </p:sp>
      <p:sp>
        <p:nvSpPr>
          <p:cNvPr id="4" name="Slide Number Placeholder 3"/>
          <p:cNvSpPr>
            <a:spLocks noGrp="1"/>
          </p:cNvSpPr>
          <p:nvPr>
            <p:ph type="sldNum" sz="quarter" idx="10"/>
          </p:nvPr>
        </p:nvSpPr>
        <p:spPr/>
        <p:txBody>
          <a:bodyPr/>
          <a:lstStyle/>
          <a:p>
            <a:fld id="{D53EAC61-B5DC-F540-8196-33B57EE82F6B}" type="slidenum">
              <a:rPr lang="en-US" smtClean="0"/>
              <a:t>10</a:t>
            </a:fld>
            <a:endParaRPr lang="en-US"/>
          </a:p>
        </p:txBody>
      </p:sp>
    </p:spTree>
    <p:extLst>
      <p:ext uri="{BB962C8B-B14F-4D97-AF65-F5344CB8AC3E}">
        <p14:creationId xmlns:p14="http://schemas.microsoft.com/office/powerpoint/2010/main" val="3333706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dirty="0" smtClean="0"/>
              <a:t>For</a:t>
            </a:r>
            <a:r>
              <a:rPr lang="en-US" baseline="0" dirty="0" smtClean="0"/>
              <a:t> my broader extant and extinct mammalian sample, I used Shultz &amp; Dunbar’s 2010 dataset which included Artiodactyls, Carnivores, Cetaceans, Insectivores, </a:t>
            </a:r>
            <a:r>
              <a:rPr lang="en-US" baseline="0" dirty="0" err="1" smtClean="0"/>
              <a:t>Perissodactyls</a:t>
            </a:r>
            <a:r>
              <a:rPr lang="en-US" baseline="0" dirty="0" smtClean="0"/>
              <a:t>, and Primates, for a total of 508 different species over the course of the last 65My.</a:t>
            </a:r>
            <a:endParaRPr lang="en-US" dirty="0"/>
          </a:p>
        </p:txBody>
      </p:sp>
      <p:sp>
        <p:nvSpPr>
          <p:cNvPr id="4" name="Slide Number Placeholder 3"/>
          <p:cNvSpPr>
            <a:spLocks noGrp="1"/>
          </p:cNvSpPr>
          <p:nvPr>
            <p:ph type="sldNum" sz="quarter" idx="10"/>
          </p:nvPr>
        </p:nvSpPr>
        <p:spPr/>
        <p:txBody>
          <a:bodyPr/>
          <a:lstStyle/>
          <a:p>
            <a:fld id="{D53EAC61-B5DC-F540-8196-33B57EE82F6B}" type="slidenum">
              <a:rPr lang="en-US" smtClean="0"/>
              <a:t>11</a:t>
            </a:fld>
            <a:endParaRPr lang="en-US"/>
          </a:p>
        </p:txBody>
      </p:sp>
    </p:spTree>
    <p:extLst>
      <p:ext uri="{BB962C8B-B14F-4D97-AF65-F5344CB8AC3E}">
        <p14:creationId xmlns:p14="http://schemas.microsoft.com/office/powerpoint/2010/main" val="2169613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dirty="0" smtClean="0"/>
              <a:t>My</a:t>
            </a:r>
            <a:r>
              <a:rPr lang="en-US" baseline="0" dirty="0" smtClean="0"/>
              <a:t> </a:t>
            </a:r>
            <a:r>
              <a:rPr lang="en-US" baseline="0" dirty="0" err="1" smtClean="0"/>
              <a:t>Hominin</a:t>
            </a:r>
            <a:r>
              <a:rPr lang="en-US" baseline="0" dirty="0" smtClean="0"/>
              <a:t> sample included 11 species over the last 3.2My, including those from the genera Australopithecus, </a:t>
            </a:r>
            <a:r>
              <a:rPr lang="en-US" baseline="0" dirty="0" err="1" smtClean="0"/>
              <a:t>Paranthropus</a:t>
            </a:r>
            <a:r>
              <a:rPr lang="en-US" baseline="0" dirty="0" smtClean="0"/>
              <a:t>, and Homo.</a:t>
            </a:r>
            <a:endParaRPr lang="en-US" dirty="0"/>
          </a:p>
        </p:txBody>
      </p:sp>
      <p:sp>
        <p:nvSpPr>
          <p:cNvPr id="4" name="Slide Number Placeholder 3"/>
          <p:cNvSpPr>
            <a:spLocks noGrp="1"/>
          </p:cNvSpPr>
          <p:nvPr>
            <p:ph type="sldNum" sz="quarter" idx="10"/>
          </p:nvPr>
        </p:nvSpPr>
        <p:spPr/>
        <p:txBody>
          <a:bodyPr/>
          <a:lstStyle/>
          <a:p>
            <a:fld id="{D53EAC61-B5DC-F540-8196-33B57EE82F6B}" type="slidenum">
              <a:rPr lang="en-US" smtClean="0"/>
              <a:t>12</a:t>
            </a:fld>
            <a:endParaRPr lang="en-US"/>
          </a:p>
        </p:txBody>
      </p:sp>
    </p:spTree>
    <p:extLst>
      <p:ext uri="{BB962C8B-B14F-4D97-AF65-F5344CB8AC3E}">
        <p14:creationId xmlns:p14="http://schemas.microsoft.com/office/powerpoint/2010/main" val="435825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dirty="0" smtClean="0"/>
              <a:t>I started</a:t>
            </a:r>
            <a:r>
              <a:rPr lang="en-US" baseline="0" dirty="0" smtClean="0"/>
              <a:t> by calculating climatic measures for each of the taxa, and then running them through about 100,000 total bivariate correlations.</a:t>
            </a:r>
            <a:endParaRPr lang="en-US" dirty="0"/>
          </a:p>
        </p:txBody>
      </p:sp>
      <p:sp>
        <p:nvSpPr>
          <p:cNvPr id="4" name="Slide Number Placeholder 3"/>
          <p:cNvSpPr>
            <a:spLocks noGrp="1"/>
          </p:cNvSpPr>
          <p:nvPr>
            <p:ph type="sldNum" sz="quarter" idx="10"/>
          </p:nvPr>
        </p:nvSpPr>
        <p:spPr/>
        <p:txBody>
          <a:bodyPr/>
          <a:lstStyle/>
          <a:p>
            <a:fld id="{D53EAC61-B5DC-F540-8196-33B57EE82F6B}" type="slidenum">
              <a:rPr lang="en-US" smtClean="0"/>
              <a:t>14</a:t>
            </a:fld>
            <a:endParaRPr lang="en-US"/>
          </a:p>
        </p:txBody>
      </p:sp>
    </p:spTree>
    <p:extLst>
      <p:ext uri="{BB962C8B-B14F-4D97-AF65-F5344CB8AC3E}">
        <p14:creationId xmlns:p14="http://schemas.microsoft.com/office/powerpoint/2010/main" val="2044800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dirty="0" smtClean="0"/>
              <a:t>Of those I extracted</a:t>
            </a:r>
            <a:r>
              <a:rPr lang="en-US" baseline="0" dirty="0" smtClean="0"/>
              <a:t> the most relevant ones for both Orders</a:t>
            </a:r>
            <a:endParaRPr lang="en-US" dirty="0"/>
          </a:p>
        </p:txBody>
      </p:sp>
      <p:sp>
        <p:nvSpPr>
          <p:cNvPr id="4" name="Slide Number Placeholder 3"/>
          <p:cNvSpPr>
            <a:spLocks noGrp="1"/>
          </p:cNvSpPr>
          <p:nvPr>
            <p:ph type="sldNum" sz="quarter" idx="10"/>
          </p:nvPr>
        </p:nvSpPr>
        <p:spPr/>
        <p:txBody>
          <a:bodyPr/>
          <a:lstStyle/>
          <a:p>
            <a:fld id="{D53EAC61-B5DC-F540-8196-33B57EE82F6B}" type="slidenum">
              <a:rPr lang="en-US" smtClean="0"/>
              <a:t>15</a:t>
            </a:fld>
            <a:endParaRPr lang="en-US"/>
          </a:p>
        </p:txBody>
      </p:sp>
    </p:spTree>
    <p:extLst>
      <p:ext uri="{BB962C8B-B14F-4D97-AF65-F5344CB8AC3E}">
        <p14:creationId xmlns:p14="http://schemas.microsoft.com/office/powerpoint/2010/main" val="494150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dirty="0" smtClean="0"/>
              <a:t>….and</a:t>
            </a:r>
            <a:r>
              <a:rPr lang="en-US" baseline="0" dirty="0" smtClean="0"/>
              <a:t> Suborders.</a:t>
            </a:r>
            <a:endParaRPr lang="en-US" dirty="0"/>
          </a:p>
        </p:txBody>
      </p:sp>
      <p:sp>
        <p:nvSpPr>
          <p:cNvPr id="4" name="Slide Number Placeholder 3"/>
          <p:cNvSpPr>
            <a:spLocks noGrp="1"/>
          </p:cNvSpPr>
          <p:nvPr>
            <p:ph type="sldNum" sz="quarter" idx="10"/>
          </p:nvPr>
        </p:nvSpPr>
        <p:spPr/>
        <p:txBody>
          <a:bodyPr/>
          <a:lstStyle/>
          <a:p>
            <a:fld id="{D53EAC61-B5DC-F540-8196-33B57EE82F6B}" type="slidenum">
              <a:rPr lang="en-US" smtClean="0"/>
              <a:t>16</a:t>
            </a:fld>
            <a:endParaRPr lang="en-US"/>
          </a:p>
        </p:txBody>
      </p:sp>
    </p:spTree>
    <p:extLst>
      <p:ext uri="{BB962C8B-B14F-4D97-AF65-F5344CB8AC3E}">
        <p14:creationId xmlns:p14="http://schemas.microsoft.com/office/powerpoint/2010/main" val="449841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dirty="0" smtClean="0"/>
              <a:t>And</a:t>
            </a:r>
            <a:r>
              <a:rPr lang="en-US" baseline="0" dirty="0" smtClean="0"/>
              <a:t> for Hominins.</a:t>
            </a:r>
            <a:endParaRPr lang="en-US" dirty="0"/>
          </a:p>
        </p:txBody>
      </p:sp>
      <p:sp>
        <p:nvSpPr>
          <p:cNvPr id="4" name="Slide Number Placeholder 3"/>
          <p:cNvSpPr>
            <a:spLocks noGrp="1"/>
          </p:cNvSpPr>
          <p:nvPr>
            <p:ph type="sldNum" sz="quarter" idx="10"/>
          </p:nvPr>
        </p:nvSpPr>
        <p:spPr/>
        <p:txBody>
          <a:bodyPr/>
          <a:lstStyle/>
          <a:p>
            <a:fld id="{D53EAC61-B5DC-F540-8196-33B57EE82F6B}" type="slidenum">
              <a:rPr lang="en-US" smtClean="0"/>
              <a:t>17</a:t>
            </a:fld>
            <a:endParaRPr lang="en-US"/>
          </a:p>
        </p:txBody>
      </p:sp>
    </p:spTree>
    <p:extLst>
      <p:ext uri="{BB962C8B-B14F-4D97-AF65-F5344CB8AC3E}">
        <p14:creationId xmlns:p14="http://schemas.microsoft.com/office/powerpoint/2010/main" val="616947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3EAC61-B5DC-F540-8196-33B57EE82F6B}" type="slidenum">
              <a:rPr lang="en-US" smtClean="0"/>
              <a:t>18</a:t>
            </a:fld>
            <a:endParaRPr lang="en-US"/>
          </a:p>
        </p:txBody>
      </p:sp>
    </p:spTree>
    <p:extLst>
      <p:ext uri="{BB962C8B-B14F-4D97-AF65-F5344CB8AC3E}">
        <p14:creationId xmlns:p14="http://schemas.microsoft.com/office/powerpoint/2010/main" val="2963404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dirty="0" smtClean="0"/>
              <a:t>For</a:t>
            </a:r>
            <a:r>
              <a:rPr lang="en-US" baseline="0" dirty="0" smtClean="0"/>
              <a:t> the purposes of this presentation, I’m just going to focus on my results for Cranial Capacity.</a:t>
            </a:r>
            <a:endParaRPr lang="en-US" dirty="0" smtClean="0"/>
          </a:p>
          <a:p>
            <a:endParaRPr lang="en-US" dirty="0" smtClean="0"/>
          </a:p>
          <a:p>
            <a:r>
              <a:rPr lang="en-US" dirty="0" smtClean="0"/>
              <a:t>In an attempt </a:t>
            </a:r>
            <a:r>
              <a:rPr lang="en-US" baseline="0" dirty="0" smtClean="0"/>
              <a:t>to interpret this data, I </a:t>
            </a:r>
            <a:r>
              <a:rPr lang="en-US" baseline="0" dirty="0" smtClean="0"/>
              <a:t>created a </a:t>
            </a:r>
            <a:r>
              <a:rPr lang="en-US" baseline="0" dirty="0" smtClean="0"/>
              <a:t>composite score </a:t>
            </a:r>
            <a:r>
              <a:rPr lang="en-US" baseline="0" dirty="0" smtClean="0"/>
              <a:t>I call a </a:t>
            </a:r>
            <a:r>
              <a:rPr lang="en-US" baseline="0" dirty="0" smtClean="0"/>
              <a:t>Climatic Response Profile; which is the sum of the correlation coefficients of ‘Cranial Capacity vs. Temperature’, and ‘Cranial Capacity vs. Vegetation’, then aggregated across all time intervals. I used this as a way to quantify the responsiveness of Cranial Capacity to climatic Variability, Trend, and Rate of Change.</a:t>
            </a:r>
            <a:endParaRPr lang="en-US" dirty="0"/>
          </a:p>
        </p:txBody>
      </p:sp>
      <p:sp>
        <p:nvSpPr>
          <p:cNvPr id="4" name="Slide Number Placeholder 3"/>
          <p:cNvSpPr>
            <a:spLocks noGrp="1"/>
          </p:cNvSpPr>
          <p:nvPr>
            <p:ph type="sldNum" sz="quarter" idx="10"/>
          </p:nvPr>
        </p:nvSpPr>
        <p:spPr/>
        <p:txBody>
          <a:bodyPr/>
          <a:lstStyle/>
          <a:p>
            <a:fld id="{D53EAC61-B5DC-F540-8196-33B57EE82F6B}" type="slidenum">
              <a:rPr lang="en-US" smtClean="0"/>
              <a:t>19</a:t>
            </a:fld>
            <a:endParaRPr lang="en-US"/>
          </a:p>
        </p:txBody>
      </p:sp>
    </p:spTree>
    <p:extLst>
      <p:ext uri="{BB962C8B-B14F-4D97-AF65-F5344CB8AC3E}">
        <p14:creationId xmlns:p14="http://schemas.microsoft.com/office/powerpoint/2010/main" val="4202297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dirty="0" smtClean="0"/>
              <a:t>If</a:t>
            </a:r>
            <a:r>
              <a:rPr lang="en-US" baseline="0" dirty="0" smtClean="0"/>
              <a:t> we were just look at mammals as a whole, we might conclude that brain size is responsive to Variability and Trend, but not Rate. However, it’s actually much more informative to break mammals into Orders to figure out who is contributing to these values. Indeed, we find very different Climatic Response Profiles for each of these taxa, with Carnivores bring the most responsive in general.</a:t>
            </a:r>
          </a:p>
          <a:p>
            <a:r>
              <a:rPr lang="en-US" baseline="0" dirty="0" smtClean="0"/>
              <a:t>Others appear to contribute nothing at all, which is perhaps surprising for the very encephalized non-human primates.</a:t>
            </a:r>
            <a:endParaRPr lang="en-US" dirty="0"/>
          </a:p>
        </p:txBody>
      </p:sp>
      <p:sp>
        <p:nvSpPr>
          <p:cNvPr id="4" name="Slide Number Placeholder 3"/>
          <p:cNvSpPr>
            <a:spLocks noGrp="1"/>
          </p:cNvSpPr>
          <p:nvPr>
            <p:ph type="sldNum" sz="quarter" idx="10"/>
          </p:nvPr>
        </p:nvSpPr>
        <p:spPr/>
        <p:txBody>
          <a:bodyPr/>
          <a:lstStyle/>
          <a:p>
            <a:fld id="{D53EAC61-B5DC-F540-8196-33B57EE82F6B}" type="slidenum">
              <a:rPr lang="en-US" smtClean="0"/>
              <a:t>20</a:t>
            </a:fld>
            <a:endParaRPr lang="en-US"/>
          </a:p>
        </p:txBody>
      </p:sp>
    </p:spTree>
    <p:extLst>
      <p:ext uri="{BB962C8B-B14F-4D97-AF65-F5344CB8AC3E}">
        <p14:creationId xmlns:p14="http://schemas.microsoft.com/office/powerpoint/2010/main" val="3761722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dirty="0" smtClean="0"/>
              <a:t>Starting</a:t>
            </a:r>
            <a:r>
              <a:rPr lang="en-US" baseline="0" dirty="0" smtClean="0"/>
              <a:t> around 2Mya,  </a:t>
            </a:r>
            <a:r>
              <a:rPr lang="en-US" baseline="0" dirty="0" err="1" smtClean="0"/>
              <a:t>hominin</a:t>
            </a:r>
            <a:r>
              <a:rPr lang="en-US" baseline="0" dirty="0" smtClean="0"/>
              <a:t> brain size began to increase dramatically, eventually reaching a cranial capacity over three times as large as the earliest hominins. Many attempts have been made to explain this hallmark of human evolution, by implicating Ecology (regarding the appearance of tools and meat eating), adaptation to life in complex social groups, as well as changes in large-scale climatic factors (such as aridity, temperature, and vegetation). My project focused on investigating the potential roles of Temperature and Vegetation change in brain size increase.</a:t>
            </a:r>
            <a:endParaRPr lang="en-US" dirty="0"/>
          </a:p>
        </p:txBody>
      </p:sp>
      <p:sp>
        <p:nvSpPr>
          <p:cNvPr id="4" name="Slide Number Placeholder 3"/>
          <p:cNvSpPr>
            <a:spLocks noGrp="1"/>
          </p:cNvSpPr>
          <p:nvPr>
            <p:ph type="sldNum" sz="quarter" idx="10"/>
          </p:nvPr>
        </p:nvSpPr>
        <p:spPr/>
        <p:txBody>
          <a:bodyPr/>
          <a:lstStyle/>
          <a:p>
            <a:fld id="{D53EAC61-B5DC-F540-8196-33B57EE82F6B}" type="slidenum">
              <a:rPr lang="en-US" smtClean="0"/>
              <a:t>2</a:t>
            </a:fld>
            <a:endParaRPr lang="en-US"/>
          </a:p>
        </p:txBody>
      </p:sp>
    </p:spTree>
    <p:extLst>
      <p:ext uri="{BB962C8B-B14F-4D97-AF65-F5344CB8AC3E}">
        <p14:creationId xmlns:p14="http://schemas.microsoft.com/office/powerpoint/2010/main" val="1288934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dirty="0" smtClean="0"/>
              <a:t>However,</a:t>
            </a:r>
            <a:r>
              <a:rPr lang="en-US" baseline="0" dirty="0" smtClean="0"/>
              <a:t> by breaking these Orders even further into Suborders, we find a different story.</a:t>
            </a:r>
          </a:p>
          <a:p>
            <a:r>
              <a:rPr lang="en-US" baseline="0" dirty="0" smtClean="0"/>
              <a:t>Within primates, </a:t>
            </a:r>
            <a:r>
              <a:rPr lang="en-US" baseline="0" dirty="0" err="1" smtClean="0"/>
              <a:t>Haplorrhines</a:t>
            </a:r>
            <a:r>
              <a:rPr lang="en-US" baseline="0" dirty="0" smtClean="0"/>
              <a:t> are actually extremely responsive to Variability, Trend, AND slope. It’s just that the </a:t>
            </a:r>
            <a:r>
              <a:rPr lang="en-US" baseline="0" dirty="0" err="1" smtClean="0"/>
              <a:t>Strepsirrhines</a:t>
            </a:r>
            <a:r>
              <a:rPr lang="en-US" baseline="0" dirty="0" smtClean="0"/>
              <a:t> were bringing them down below significance. </a:t>
            </a:r>
          </a:p>
          <a:p>
            <a:r>
              <a:rPr lang="en-US" baseline="0" dirty="0" smtClean="0"/>
              <a:t>When taxa are compared to Hominins, we find that </a:t>
            </a:r>
            <a:r>
              <a:rPr lang="en-US" baseline="0" dirty="0" err="1" smtClean="0"/>
              <a:t>Hominin</a:t>
            </a:r>
            <a:r>
              <a:rPr lang="en-US" baseline="0" dirty="0" smtClean="0"/>
              <a:t> brain size is very responsive to Trend and somewhat to Rate.</a:t>
            </a:r>
            <a:endParaRPr lang="en-US" dirty="0"/>
          </a:p>
        </p:txBody>
      </p:sp>
      <p:sp>
        <p:nvSpPr>
          <p:cNvPr id="4" name="Slide Number Placeholder 3"/>
          <p:cNvSpPr>
            <a:spLocks noGrp="1"/>
          </p:cNvSpPr>
          <p:nvPr>
            <p:ph type="sldNum" sz="quarter" idx="10"/>
          </p:nvPr>
        </p:nvSpPr>
        <p:spPr/>
        <p:txBody>
          <a:bodyPr/>
          <a:lstStyle/>
          <a:p>
            <a:fld id="{D53EAC61-B5DC-F540-8196-33B57EE82F6B}" type="slidenum">
              <a:rPr lang="en-US" smtClean="0"/>
              <a:t>21</a:t>
            </a:fld>
            <a:endParaRPr lang="en-US"/>
          </a:p>
        </p:txBody>
      </p:sp>
    </p:spTree>
    <p:extLst>
      <p:ext uri="{BB962C8B-B14F-4D97-AF65-F5344CB8AC3E}">
        <p14:creationId xmlns:p14="http://schemas.microsoft.com/office/powerpoint/2010/main" val="904380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dirty="0" smtClean="0"/>
              <a:t>I</a:t>
            </a:r>
            <a:r>
              <a:rPr lang="en-US" baseline="0" dirty="0" smtClean="0"/>
              <a:t> then broke up the </a:t>
            </a:r>
            <a:r>
              <a:rPr lang="en-US" baseline="0" dirty="0" err="1" smtClean="0"/>
              <a:t>Hominin</a:t>
            </a:r>
            <a:r>
              <a:rPr lang="en-US" baseline="0" dirty="0" smtClean="0"/>
              <a:t> Climatic Response Profile to look more closely at the effects of Temperature vs. Vegetation.</a:t>
            </a:r>
          </a:p>
          <a:p>
            <a:r>
              <a:rPr lang="en-US" baseline="0" dirty="0" smtClean="0"/>
              <a:t>I found that Hominins are actually very responsive to Global Cooling, and only slightly to Global Temperature Variability, and Speed of Change. </a:t>
            </a:r>
          </a:p>
          <a:p>
            <a:r>
              <a:rPr lang="en-US" baseline="0" dirty="0" smtClean="0"/>
              <a:t>Furthermore, Vegetation only seemed to have a mild effects, with Vegetation Variability actually decreasing brain size a bit. </a:t>
            </a:r>
          </a:p>
          <a:p>
            <a:endParaRPr lang="en-US" dirty="0" smtClean="0"/>
          </a:p>
          <a:p>
            <a:r>
              <a:rPr lang="en-US" dirty="0" smtClean="0"/>
              <a:t>When</a:t>
            </a:r>
            <a:r>
              <a:rPr lang="en-US" baseline="0" dirty="0" smtClean="0"/>
              <a:t> I compared Hominins to Carnivores within just the past 3.2My, I found that the two taxa were actually very dissimilar. In general, over the past 65My Carnivore brain size has been responsive to cooling like Hominins, but it just hasn’t been responsive in the last 3.2My like that of Hominins. Suggesting that other large-scale or small-scale factors influence how brains evolve besides global temperature and vegetation, which makes sense since these factors can’t be expected to account for all of brain evolution. Rather, in the right evolutionary conditions, they can be drivers of brain growth.</a:t>
            </a:r>
            <a:endParaRPr lang="en-US" dirty="0"/>
          </a:p>
        </p:txBody>
      </p:sp>
      <p:sp>
        <p:nvSpPr>
          <p:cNvPr id="4" name="Slide Number Placeholder 3"/>
          <p:cNvSpPr>
            <a:spLocks noGrp="1"/>
          </p:cNvSpPr>
          <p:nvPr>
            <p:ph type="sldNum" sz="quarter" idx="10"/>
          </p:nvPr>
        </p:nvSpPr>
        <p:spPr/>
        <p:txBody>
          <a:bodyPr/>
          <a:lstStyle/>
          <a:p>
            <a:fld id="{D53EAC61-B5DC-F540-8196-33B57EE82F6B}" type="slidenum">
              <a:rPr lang="en-US" smtClean="0"/>
              <a:t>22</a:t>
            </a:fld>
            <a:endParaRPr lang="en-US"/>
          </a:p>
        </p:txBody>
      </p:sp>
    </p:spTree>
    <p:extLst>
      <p:ext uri="{BB962C8B-B14F-4D97-AF65-F5344CB8AC3E}">
        <p14:creationId xmlns:p14="http://schemas.microsoft.com/office/powerpoint/2010/main" val="1013609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3EAC61-B5DC-F540-8196-33B57EE82F6B}" type="slidenum">
              <a:rPr lang="en-US" smtClean="0"/>
              <a:t>23</a:t>
            </a:fld>
            <a:endParaRPr lang="en-US"/>
          </a:p>
        </p:txBody>
      </p:sp>
    </p:spTree>
    <p:extLst>
      <p:ext uri="{BB962C8B-B14F-4D97-AF65-F5344CB8AC3E}">
        <p14:creationId xmlns:p14="http://schemas.microsoft.com/office/powerpoint/2010/main" val="715375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Lastly</a:t>
            </a:r>
            <a:r>
              <a:rPr lang="en-US" baseline="0" dirty="0" smtClean="0"/>
              <a:t> I’d like to thank Other Brian, Bernard, Chet, Rene, and John Kingston for their incredibly valuable feedback and direction throughout this project.</a:t>
            </a:r>
            <a:endParaRPr lang="en-US" dirty="0"/>
          </a:p>
        </p:txBody>
      </p:sp>
      <p:sp>
        <p:nvSpPr>
          <p:cNvPr id="4" name="Slide Number Placeholder 3"/>
          <p:cNvSpPr>
            <a:spLocks noGrp="1"/>
          </p:cNvSpPr>
          <p:nvPr>
            <p:ph type="sldNum" sz="quarter" idx="10"/>
          </p:nvPr>
        </p:nvSpPr>
        <p:spPr/>
        <p:txBody>
          <a:bodyPr/>
          <a:lstStyle/>
          <a:p>
            <a:fld id="{D53EAC61-B5DC-F540-8196-33B57EE82F6B}" type="slidenum">
              <a:rPr lang="en-US" smtClean="0"/>
              <a:t>24</a:t>
            </a:fld>
            <a:endParaRPr lang="en-US"/>
          </a:p>
        </p:txBody>
      </p:sp>
    </p:spTree>
    <p:extLst>
      <p:ext uri="{BB962C8B-B14F-4D97-AF65-F5344CB8AC3E}">
        <p14:creationId xmlns:p14="http://schemas.microsoft.com/office/powerpoint/2010/main" val="1088610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dirty="0" smtClean="0"/>
              <a:t>As a framework,</a:t>
            </a:r>
            <a:r>
              <a:rPr lang="en-US" baseline="0" dirty="0" smtClean="0"/>
              <a:t> there are two main categories of Climatic Hypotheses regarding human evolution. This includes Consistency Selection (which focuses on an overall trend towards increased global cooling, aridity, and proportion of C4 vegetation). </a:t>
            </a:r>
          </a:p>
          <a:p>
            <a:endParaRPr lang="en-US" baseline="0" dirty="0" smtClean="0"/>
          </a:p>
          <a:p>
            <a:r>
              <a:rPr lang="en-US" baseline="0" dirty="0" smtClean="0"/>
              <a:t>In contrast, Variability Selection focuses on increased fluctuations in all of those climatic factors.</a:t>
            </a:r>
            <a:endParaRPr lang="en-US" dirty="0"/>
          </a:p>
        </p:txBody>
      </p:sp>
      <p:sp>
        <p:nvSpPr>
          <p:cNvPr id="4" name="Slide Number Placeholder 3"/>
          <p:cNvSpPr>
            <a:spLocks noGrp="1"/>
          </p:cNvSpPr>
          <p:nvPr>
            <p:ph type="sldNum" sz="quarter" idx="10"/>
          </p:nvPr>
        </p:nvSpPr>
        <p:spPr/>
        <p:txBody>
          <a:bodyPr/>
          <a:lstStyle/>
          <a:p>
            <a:fld id="{D53EAC61-B5DC-F540-8196-33B57EE82F6B}" type="slidenum">
              <a:rPr lang="en-US" smtClean="0"/>
              <a:t>3</a:t>
            </a:fld>
            <a:endParaRPr lang="en-US"/>
          </a:p>
        </p:txBody>
      </p:sp>
    </p:spTree>
    <p:extLst>
      <p:ext uri="{BB962C8B-B14F-4D97-AF65-F5344CB8AC3E}">
        <p14:creationId xmlns:p14="http://schemas.microsoft.com/office/powerpoint/2010/main" val="2013361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dirty="0" smtClean="0"/>
              <a:t>In</a:t>
            </a:r>
            <a:r>
              <a:rPr lang="en-US" baseline="0" dirty="0" smtClean="0"/>
              <a:t> Variability Selection, there are 3 main options when climatic variability increases dramatically. You can Die (or go extinct), you can move with the habitat you were originally adapted to, OR you can adapt to the changing habitat by becoming more versatile.</a:t>
            </a:r>
          </a:p>
          <a:p>
            <a:r>
              <a:rPr lang="en-US" baseline="0" dirty="0" smtClean="0"/>
              <a:t>One of the proposed means of doing this is by growing a larger brain, which has actually been shown to be a predictor of survival in mammals who are introduced to novel environments.</a:t>
            </a:r>
            <a:endParaRPr lang="en-US" dirty="0"/>
          </a:p>
        </p:txBody>
      </p:sp>
      <p:sp>
        <p:nvSpPr>
          <p:cNvPr id="4" name="Slide Number Placeholder 3"/>
          <p:cNvSpPr>
            <a:spLocks noGrp="1"/>
          </p:cNvSpPr>
          <p:nvPr>
            <p:ph type="sldNum" sz="quarter" idx="10"/>
          </p:nvPr>
        </p:nvSpPr>
        <p:spPr/>
        <p:txBody>
          <a:bodyPr/>
          <a:lstStyle/>
          <a:p>
            <a:fld id="{D53EAC61-B5DC-F540-8196-33B57EE82F6B}" type="slidenum">
              <a:rPr lang="en-US" smtClean="0"/>
              <a:t>4</a:t>
            </a:fld>
            <a:endParaRPr lang="en-US"/>
          </a:p>
        </p:txBody>
      </p:sp>
    </p:spTree>
    <p:extLst>
      <p:ext uri="{BB962C8B-B14F-4D97-AF65-F5344CB8AC3E}">
        <p14:creationId xmlns:p14="http://schemas.microsoft.com/office/powerpoint/2010/main" val="3595336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dirty="0" smtClean="0"/>
              <a:t>While there</a:t>
            </a:r>
            <a:r>
              <a:rPr lang="en-US" baseline="0" dirty="0" smtClean="0"/>
              <a:t> have been previous attempts to investigate this in hominins, each of these studies have only tested limited subsets of climatic variables, measures of brain size, and time intervals. Furthermore, none of these studies have included a wide sample other mammalian taxa to see if climate can select for larger brains as a general principle.</a:t>
            </a:r>
          </a:p>
          <a:p>
            <a:r>
              <a:rPr lang="en-US" baseline="0" dirty="0" smtClean="0"/>
              <a:t>I decided to address this by looking across a wide variety of factors and mammalian taxa.</a:t>
            </a:r>
            <a:endParaRPr lang="en-US" dirty="0"/>
          </a:p>
        </p:txBody>
      </p:sp>
      <p:sp>
        <p:nvSpPr>
          <p:cNvPr id="4" name="Slide Number Placeholder 3"/>
          <p:cNvSpPr>
            <a:spLocks noGrp="1"/>
          </p:cNvSpPr>
          <p:nvPr>
            <p:ph type="sldNum" sz="quarter" idx="10"/>
          </p:nvPr>
        </p:nvSpPr>
        <p:spPr/>
        <p:txBody>
          <a:bodyPr/>
          <a:lstStyle/>
          <a:p>
            <a:fld id="{D53EAC61-B5DC-F540-8196-33B57EE82F6B}" type="slidenum">
              <a:rPr lang="en-US" smtClean="0"/>
              <a:t>5</a:t>
            </a:fld>
            <a:endParaRPr lang="en-US"/>
          </a:p>
        </p:txBody>
      </p:sp>
    </p:spTree>
    <p:extLst>
      <p:ext uri="{BB962C8B-B14F-4D97-AF65-F5344CB8AC3E}">
        <p14:creationId xmlns:p14="http://schemas.microsoft.com/office/powerpoint/2010/main" val="1218817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dirty="0" smtClean="0"/>
              <a:t>First off,</a:t>
            </a:r>
            <a:r>
              <a:rPr lang="en-US" baseline="0" dirty="0" smtClean="0"/>
              <a:t> my variables.</a:t>
            </a:r>
            <a:endParaRPr lang="en-US" dirty="0"/>
          </a:p>
        </p:txBody>
      </p:sp>
      <p:sp>
        <p:nvSpPr>
          <p:cNvPr id="4" name="Slide Number Placeholder 3"/>
          <p:cNvSpPr>
            <a:spLocks noGrp="1"/>
          </p:cNvSpPr>
          <p:nvPr>
            <p:ph type="sldNum" sz="quarter" idx="10"/>
          </p:nvPr>
        </p:nvSpPr>
        <p:spPr/>
        <p:txBody>
          <a:bodyPr/>
          <a:lstStyle/>
          <a:p>
            <a:fld id="{D53EAC61-B5DC-F540-8196-33B57EE82F6B}" type="slidenum">
              <a:rPr lang="en-US" smtClean="0"/>
              <a:t>6</a:t>
            </a:fld>
            <a:endParaRPr lang="en-US"/>
          </a:p>
        </p:txBody>
      </p:sp>
    </p:spTree>
    <p:extLst>
      <p:ext uri="{BB962C8B-B14F-4D97-AF65-F5344CB8AC3E}">
        <p14:creationId xmlns:p14="http://schemas.microsoft.com/office/powerpoint/2010/main" val="3252568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dirty="0" smtClean="0"/>
              <a:t>My biological</a:t>
            </a:r>
            <a:r>
              <a:rPr lang="en-US" baseline="0" dirty="0" smtClean="0"/>
              <a:t> variables included Cranial Capacity, Body Size, and Encephalization Quotient for mammals spanning the last 65 million years. </a:t>
            </a:r>
          </a:p>
          <a:p>
            <a:endParaRPr lang="en-US" baseline="0" dirty="0" smtClean="0"/>
          </a:p>
          <a:p>
            <a:r>
              <a:rPr lang="en-US" baseline="0" dirty="0" smtClean="0"/>
              <a:t>For my climatic variables, I used deep-sea core Oxygen and Carbon isotope records as proxies for global temperature and vegetation change, for those 65 million years. </a:t>
            </a:r>
            <a:endParaRPr lang="en-US" dirty="0"/>
          </a:p>
        </p:txBody>
      </p:sp>
      <p:sp>
        <p:nvSpPr>
          <p:cNvPr id="4" name="Slide Number Placeholder 3"/>
          <p:cNvSpPr>
            <a:spLocks noGrp="1"/>
          </p:cNvSpPr>
          <p:nvPr>
            <p:ph type="sldNum" sz="quarter" idx="10"/>
          </p:nvPr>
        </p:nvSpPr>
        <p:spPr/>
        <p:txBody>
          <a:bodyPr/>
          <a:lstStyle/>
          <a:p>
            <a:fld id="{D53EAC61-B5DC-F540-8196-33B57EE82F6B}" type="slidenum">
              <a:rPr lang="en-US" smtClean="0"/>
              <a:t>7</a:t>
            </a:fld>
            <a:endParaRPr lang="en-US"/>
          </a:p>
        </p:txBody>
      </p:sp>
    </p:spTree>
    <p:extLst>
      <p:ext uri="{BB962C8B-B14F-4D97-AF65-F5344CB8AC3E}">
        <p14:creationId xmlns:p14="http://schemas.microsoft.com/office/powerpoint/2010/main" val="3313869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dirty="0" smtClean="0"/>
              <a:t>For</a:t>
            </a:r>
            <a:r>
              <a:rPr lang="en-US" baseline="0" dirty="0" smtClean="0"/>
              <a:t> both temperature and vegetation, I calculated Standard Deviation (as a proxy for Variability), Mean (as a proxy for consistent Trends), and Slope (as a proxy for the Rate of change), the last of which to my knowledge hasn’t been investigated much if at all in this context but I thought it would be interesting to see if speed of climatic change affects brain size.</a:t>
            </a:r>
            <a:endParaRPr lang="en-US" dirty="0"/>
          </a:p>
        </p:txBody>
      </p:sp>
      <p:sp>
        <p:nvSpPr>
          <p:cNvPr id="4" name="Slide Number Placeholder 3"/>
          <p:cNvSpPr>
            <a:spLocks noGrp="1"/>
          </p:cNvSpPr>
          <p:nvPr>
            <p:ph type="sldNum" sz="quarter" idx="10"/>
          </p:nvPr>
        </p:nvSpPr>
        <p:spPr/>
        <p:txBody>
          <a:bodyPr/>
          <a:lstStyle/>
          <a:p>
            <a:fld id="{D53EAC61-B5DC-F540-8196-33B57EE82F6B}" type="slidenum">
              <a:rPr lang="en-US" smtClean="0"/>
              <a:t>8</a:t>
            </a:fld>
            <a:endParaRPr lang="en-US"/>
          </a:p>
        </p:txBody>
      </p:sp>
    </p:spTree>
    <p:extLst>
      <p:ext uri="{BB962C8B-B14F-4D97-AF65-F5344CB8AC3E}">
        <p14:creationId xmlns:p14="http://schemas.microsoft.com/office/powerpoint/2010/main" val="2880182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dirty="0" smtClean="0"/>
              <a:t>I used 6 different time intervals for</a:t>
            </a:r>
            <a:r>
              <a:rPr lang="en-US" baseline="0" dirty="0" smtClean="0"/>
              <a:t> each of these measures. These intervals correspond to different periodic orbital cycles of the planet that can force large-scale climate change, including Orbital Obliquity (at 40k) and Orbital Eccentricity (at 100, 200, &amp; 400k). I also included 1My and 5My intervals to try to capture a large number of climatic events per unit.</a:t>
            </a:r>
          </a:p>
          <a:p>
            <a:r>
              <a:rPr lang="en-US" baseline="0" dirty="0" smtClean="0"/>
              <a:t>So for example, if I had a species that appeared at 2Mya, I would correlate that specie’s cranial capacity with all the different climatic variables over the course of 2 - 2.04Mya, then 2 - 2.1Mya, and then repeat for all intervals.</a:t>
            </a:r>
            <a:endParaRPr lang="en-US" dirty="0"/>
          </a:p>
        </p:txBody>
      </p:sp>
      <p:sp>
        <p:nvSpPr>
          <p:cNvPr id="4" name="Slide Number Placeholder 3"/>
          <p:cNvSpPr>
            <a:spLocks noGrp="1"/>
          </p:cNvSpPr>
          <p:nvPr>
            <p:ph type="sldNum" sz="quarter" idx="10"/>
          </p:nvPr>
        </p:nvSpPr>
        <p:spPr/>
        <p:txBody>
          <a:bodyPr/>
          <a:lstStyle/>
          <a:p>
            <a:fld id="{D53EAC61-B5DC-F540-8196-33B57EE82F6B}" type="slidenum">
              <a:rPr lang="en-US" smtClean="0"/>
              <a:t>9</a:t>
            </a:fld>
            <a:endParaRPr lang="en-US"/>
          </a:p>
        </p:txBody>
      </p:sp>
    </p:spTree>
    <p:extLst>
      <p:ext uri="{BB962C8B-B14F-4D97-AF65-F5344CB8AC3E}">
        <p14:creationId xmlns:p14="http://schemas.microsoft.com/office/powerpoint/2010/main" val="2201912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2233D26B-DFC2-4248-8ED0-AD3E108CBDD7}" type="datetime1">
              <a:rPr lang="en-US" smtClean="0"/>
              <a:pPr/>
              <a:t>4/29/14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94C003-38E8-486A-9BFD-47E55D87241C}" type="datetime1">
              <a:rPr lang="en-US" smtClean="0"/>
              <a:pPr/>
              <a:t>4/29/14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59EAA3-934B-41DB-B3B1-806F4BE5CC37}" type="datetime1">
              <a:rPr lang="en-US" smtClean="0"/>
              <a:pPr/>
              <a:t>4/29/14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8F97F932-D99A-4087-BFB1-EA42FAFC8D2C}" type="datetime1">
              <a:rPr lang="en-US" smtClean="0"/>
              <a:pPr/>
              <a:t>4/29/14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C96367-2F2B-4F6E-ACF4-15FA13738E10}" type="datetime1">
              <a:rPr lang="en-US" smtClean="0"/>
              <a:pPr/>
              <a:t>4/29/14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523C92-45F4-4C30-810D-4886C1BA696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8FB3498D-21C7-408B-8EF5-5B55DEF0BFD5}" type="datetime1">
              <a:rPr lang="en-US" smtClean="0"/>
              <a:pPr/>
              <a:t>4/29/14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84DB246E-8FD1-42FF-94A4-E4133095C37A}" type="datetime1">
              <a:rPr lang="en-US" smtClean="0"/>
              <a:pPr/>
              <a:t>4/29/14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93939D4-B818-4372-B1EE-7CB6D5BBC74A}" type="datetime1">
              <a:rPr lang="en-US" smtClean="0"/>
              <a:pPr/>
              <a:t>4/29/14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35E438-4D0D-4834-B658-A90420491D98}" type="datetime1">
              <a:rPr lang="en-US" smtClean="0"/>
              <a:pPr/>
              <a:t>4/29/14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F8ADFA-7142-4015-85E6-1712F15FA709}" type="datetime1">
              <a:rPr lang="en-US" smtClean="0"/>
              <a:pPr/>
              <a:t>4/29/14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A581E0-D653-4D78-A48F-41D80498BC7E}" type="datetime1">
              <a:rPr lang="en-US" smtClean="0"/>
              <a:pPr/>
              <a:t>4/29/14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8B3AFFF1-9C47-49F0-AE12-AF188F3F4E82}" type="datetime1">
              <a:rPr lang="en-US" smtClean="0"/>
              <a:pPr/>
              <a:t>4/29/14</a:t>
            </a:fld>
            <a:endParaRPr lang="en-US" dirty="0"/>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dirty="0"/>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38237106-F2ED-405E-BC33-CC3CF426205F}"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4729" r:id="rId1"/>
    <p:sldLayoutId id="2147484730" r:id="rId2"/>
    <p:sldLayoutId id="2147484731" r:id="rId3"/>
    <p:sldLayoutId id="2147484732" r:id="rId4"/>
    <p:sldLayoutId id="2147484733" r:id="rId5"/>
    <p:sldLayoutId id="2147484734" r:id="rId6"/>
    <p:sldLayoutId id="2147484735" r:id="rId7"/>
    <p:sldLayoutId id="2147484736" r:id="rId8"/>
    <p:sldLayoutId id="2147484737" r:id="rId9"/>
    <p:sldLayoutId id="2147484738" r:id="rId10"/>
    <p:sldLayoutId id="2147484739" r:id="rId11"/>
  </p:sldLayoutIdLst>
  <p:hf sldNum="0" hdr="0" ftr="0" dt="0"/>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23.jpg"/><Relationship Id="rId12" Type="http://schemas.openxmlformats.org/officeDocument/2006/relationships/image" Target="../media/image24.jpg"/><Relationship Id="rId13" Type="http://schemas.openxmlformats.org/officeDocument/2006/relationships/image" Target="../media/image25.jpg"/><Relationship Id="rId14"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7.jpg"/><Relationship Id="rId6" Type="http://schemas.openxmlformats.org/officeDocument/2006/relationships/image" Target="../media/image18.jpg"/><Relationship Id="rId7" Type="http://schemas.openxmlformats.org/officeDocument/2006/relationships/image" Target="../media/image19.jpg"/><Relationship Id="rId8" Type="http://schemas.openxmlformats.org/officeDocument/2006/relationships/image" Target="../media/image20.jpg"/><Relationship Id="rId9" Type="http://schemas.openxmlformats.org/officeDocument/2006/relationships/image" Target="../media/image21.jpg"/><Relationship Id="rId10"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jpg"/><Relationship Id="rId5" Type="http://schemas.openxmlformats.org/officeDocument/2006/relationships/image" Target="../media/image29.jpg"/><Relationship Id="rId6" Type="http://schemas.openxmlformats.org/officeDocument/2006/relationships/image" Target="../media/image30.jpg"/><Relationship Id="rId7" Type="http://schemas.openxmlformats.org/officeDocument/2006/relationships/image" Target="../media/image31.jpg"/><Relationship Id="rId8" Type="http://schemas.openxmlformats.org/officeDocument/2006/relationships/image" Target="../media/image32.jpg"/><Relationship Id="rId9" Type="http://schemas.openxmlformats.org/officeDocument/2006/relationships/image" Target="../media/image33.jpg"/><Relationship Id="rId10" Type="http://schemas.openxmlformats.org/officeDocument/2006/relationships/image" Target="../media/image34.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1" Type="http://schemas.openxmlformats.org/officeDocument/2006/relationships/image" Target="../media/image22.jpg"/><Relationship Id="rId12" Type="http://schemas.openxmlformats.org/officeDocument/2006/relationships/image" Target="../media/image24.jpg"/><Relationship Id="rId13" Type="http://schemas.openxmlformats.org/officeDocument/2006/relationships/image" Target="../media/image23.jpg"/><Relationship Id="rId14" Type="http://schemas.openxmlformats.org/officeDocument/2006/relationships/image" Target="../media/image25.jpg"/><Relationship Id="rId15"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15.jpg"/><Relationship Id="rId5" Type="http://schemas.openxmlformats.org/officeDocument/2006/relationships/image" Target="../media/image16.jpg"/><Relationship Id="rId6" Type="http://schemas.openxmlformats.org/officeDocument/2006/relationships/image" Target="../media/image17.jpg"/><Relationship Id="rId7" Type="http://schemas.openxmlformats.org/officeDocument/2006/relationships/image" Target="../media/image18.jpg"/><Relationship Id="rId8" Type="http://schemas.openxmlformats.org/officeDocument/2006/relationships/image" Target="../media/image19.jpg"/><Relationship Id="rId9" Type="http://schemas.openxmlformats.org/officeDocument/2006/relationships/image" Target="../media/image20.jpg"/><Relationship Id="rId10" Type="http://schemas.openxmlformats.org/officeDocument/2006/relationships/image" Target="../media/image21.jpg"/></Relationships>
</file>

<file path=ppt/slides/_rels/slide21.xml.rels><?xml version="1.0" encoding="UTF-8" standalone="yes"?>
<Relationships xmlns="http://schemas.openxmlformats.org/package/2006/relationships"><Relationship Id="rId11" Type="http://schemas.openxmlformats.org/officeDocument/2006/relationships/image" Target="../media/image25.jpg"/><Relationship Id="rId12" Type="http://schemas.openxmlformats.org/officeDocument/2006/relationships/image" Target="../media/image26.jpg"/><Relationship Id="rId13" Type="http://schemas.openxmlformats.org/officeDocument/2006/relationships/image" Target="../media/image42.png"/><Relationship Id="rId14"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15.jpg"/><Relationship Id="rId5" Type="http://schemas.openxmlformats.org/officeDocument/2006/relationships/image" Target="../media/image16.jpg"/><Relationship Id="rId6" Type="http://schemas.openxmlformats.org/officeDocument/2006/relationships/image" Target="../media/image17.jpg"/><Relationship Id="rId7" Type="http://schemas.openxmlformats.org/officeDocument/2006/relationships/image" Target="../media/image18.jpg"/><Relationship Id="rId8" Type="http://schemas.openxmlformats.org/officeDocument/2006/relationships/image" Target="../media/image19.jpg"/><Relationship Id="rId9" Type="http://schemas.openxmlformats.org/officeDocument/2006/relationships/image" Target="../media/image24.jpg"/><Relationship Id="rId10" Type="http://schemas.openxmlformats.org/officeDocument/2006/relationships/image" Target="../media/image23.jp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30.jpg"/><Relationship Id="rId5" Type="http://schemas.openxmlformats.org/officeDocument/2006/relationships/image" Target="../media/image42.png"/><Relationship Id="rId6" Type="http://schemas.openxmlformats.org/officeDocument/2006/relationships/image" Target="../media/image44.png"/><Relationship Id="rId7"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BRIAN SCHILDER</a:t>
            </a:r>
            <a:endParaRPr lang="en-US" dirty="0"/>
          </a:p>
          <a:p>
            <a:r>
              <a:rPr lang="en-US" dirty="0"/>
              <a:t>The George Washington University</a:t>
            </a:r>
          </a:p>
          <a:p>
            <a:r>
              <a:rPr lang="en-US" dirty="0"/>
              <a:t>Center for Advanced Study of Hominid Paleobiology</a:t>
            </a:r>
          </a:p>
          <a:p>
            <a:r>
              <a:rPr lang="en-US" dirty="0"/>
              <a:t>Department of Anthropology</a:t>
            </a:r>
          </a:p>
          <a:p>
            <a:endParaRPr lang="en-US" dirty="0"/>
          </a:p>
        </p:txBody>
      </p:sp>
      <p:sp>
        <p:nvSpPr>
          <p:cNvPr id="3" name="Title 2"/>
          <p:cNvSpPr>
            <a:spLocks noGrp="1"/>
          </p:cNvSpPr>
          <p:nvPr>
            <p:ph type="ctrTitle"/>
          </p:nvPr>
        </p:nvSpPr>
        <p:spPr/>
        <p:txBody>
          <a:bodyPr/>
          <a:lstStyle/>
          <a:p>
            <a:r>
              <a:rPr lang="en-US" b="1" dirty="0"/>
              <a:t>The Effects of Climatic Trends, Variability, and Rates of Change On Mammalian Brain Evolution</a:t>
            </a:r>
            <a:r>
              <a:rPr lang="en-US" dirty="0"/>
              <a:t/>
            </a:r>
            <a:br>
              <a:rPr lang="en-US" dirty="0"/>
            </a:br>
            <a:endParaRPr lang="en-US" dirty="0"/>
          </a:p>
        </p:txBody>
      </p:sp>
      <p:pic>
        <p:nvPicPr>
          <p:cNvPr id="4" name="Picture 3" descr="Macintosh HD:Users:schilder:Desktop:logo.png"/>
          <p:cNvPicPr/>
          <p:nvPr/>
        </p:nvPicPr>
        <p:blipFill>
          <a:blip r:embed="rId3">
            <a:extLst>
              <a:ext uri="{28A0092B-C50C-407E-A947-70E740481C1C}">
                <a14:useLocalDpi xmlns:a14="http://schemas.microsoft.com/office/drawing/2010/main" val="0"/>
              </a:ext>
            </a:extLst>
          </a:blip>
          <a:srcRect/>
          <a:stretch>
            <a:fillRect/>
          </a:stretch>
        </p:blipFill>
        <p:spPr bwMode="auto">
          <a:xfrm>
            <a:off x="182865" y="5306949"/>
            <a:ext cx="1516361" cy="1019926"/>
          </a:xfrm>
          <a:prstGeom prst="rect">
            <a:avLst/>
          </a:prstGeom>
          <a:noFill/>
          <a:ln>
            <a:noFill/>
          </a:ln>
        </p:spPr>
      </p:pic>
      <p:pic>
        <p:nvPicPr>
          <p:cNvPr id="5" name="Picture 4" descr="Macintosh HD:Users:schilder:Desktop:gw_txt_4cp_pos_0.png"/>
          <p:cNvPicPr/>
          <p:nvPr/>
        </p:nvPicPr>
        <p:blipFill>
          <a:blip r:embed="rId4">
            <a:extLst>
              <a:ext uri="{28A0092B-C50C-407E-A947-70E740481C1C}">
                <a14:useLocalDpi xmlns:a14="http://schemas.microsoft.com/office/drawing/2010/main" val="0"/>
              </a:ext>
            </a:extLst>
          </a:blip>
          <a:srcRect/>
          <a:stretch>
            <a:fillRect/>
          </a:stretch>
        </p:blipFill>
        <p:spPr bwMode="auto">
          <a:xfrm>
            <a:off x="7521126" y="5317071"/>
            <a:ext cx="1455200" cy="988848"/>
          </a:xfrm>
          <a:prstGeom prst="rect">
            <a:avLst/>
          </a:prstGeom>
          <a:noFill/>
          <a:ln>
            <a:noFill/>
          </a:ln>
        </p:spPr>
      </p:pic>
    </p:spTree>
    <p:extLst>
      <p:ext uri="{BB962C8B-B14F-4D97-AF65-F5344CB8AC3E}">
        <p14:creationId xmlns:p14="http://schemas.microsoft.com/office/powerpoint/2010/main" val="7700290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48288"/>
            <a:ext cx="7924800" cy="1143000"/>
          </a:xfrm>
        </p:spPr>
        <p:txBody>
          <a:bodyPr/>
          <a:lstStyle/>
          <a:p>
            <a:pPr algn="ctr"/>
            <a:r>
              <a:rPr lang="en-US" sz="4800" b="1" dirty="0" smtClean="0"/>
              <a:t>SPECIMENS</a:t>
            </a:r>
            <a:endParaRPr lang="en-US" sz="4800" b="1" dirty="0"/>
          </a:p>
        </p:txBody>
      </p:sp>
    </p:spTree>
    <p:extLst>
      <p:ext uri="{BB962C8B-B14F-4D97-AF65-F5344CB8AC3E}">
        <p14:creationId xmlns:p14="http://schemas.microsoft.com/office/powerpoint/2010/main" val="85036266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 y="143781"/>
            <a:ext cx="9066440" cy="56694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smtClean="0"/>
              <a:t>Non-hominin TAXA (</a:t>
            </a:r>
            <a:r>
              <a:rPr lang="en-US" dirty="0"/>
              <a:t>N=</a:t>
            </a:r>
            <a:r>
              <a:rPr lang="en-US" dirty="0" smtClean="0"/>
              <a:t>508 species) </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707513029"/>
              </p:ext>
            </p:extLst>
          </p:nvPr>
        </p:nvGraphicFramePr>
        <p:xfrm>
          <a:off x="609600" y="860921"/>
          <a:ext cx="2006600" cy="609600"/>
        </p:xfrm>
        <a:graphic>
          <a:graphicData uri="http://schemas.openxmlformats.org/drawingml/2006/table">
            <a:tbl>
              <a:tblPr/>
              <a:tblGrid>
                <a:gridCol w="2006600"/>
              </a:tblGrid>
              <a:tr h="0">
                <a:tc>
                  <a:txBody>
                    <a:bodyPr/>
                    <a:lstStyle/>
                    <a:p>
                      <a:pPr algn="ctr" fontAlgn="t"/>
                      <a:r>
                        <a:rPr lang="en-US" sz="2000" b="1" i="0" u="none" strike="noStrike" dirty="0" smtClean="0">
                          <a:solidFill>
                            <a:srgbClr val="000000"/>
                          </a:solidFill>
                          <a:effectLst/>
                          <a:latin typeface="Arial"/>
                        </a:rPr>
                        <a:t>Artiodactyla </a:t>
                      </a:r>
                      <a:endParaRPr lang="en-US" sz="2000" b="1" i="0" u="none" strike="noStrike" dirty="0">
                        <a:solidFill>
                          <a:srgbClr val="000000"/>
                        </a:solidFill>
                        <a:effectLst/>
                        <a:latin typeface="Arial"/>
                      </a:endParaRPr>
                    </a:p>
                  </a:txBody>
                  <a:tcPr marL="12700" marR="12700" marT="127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2CDDC"/>
                      </a:solidFill>
                      <a:prstDash val="solid"/>
                      <a:round/>
                      <a:headEnd type="none" w="med" len="med"/>
                      <a:tailEnd type="none" w="med" len="med"/>
                    </a:lnB>
                    <a:solidFill>
                      <a:srgbClr val="FCD5B4"/>
                    </a:solidFill>
                  </a:tcPr>
                </a:tc>
              </a:tr>
              <a:tr h="292100">
                <a:tc>
                  <a:txBody>
                    <a:bodyPr/>
                    <a:lstStyle/>
                    <a:p>
                      <a:pPr algn="ctr" fontAlgn="t"/>
                      <a:r>
                        <a:rPr lang="en-US" sz="1600" b="0" i="0" u="none" strike="noStrike" dirty="0" smtClean="0">
                          <a:solidFill>
                            <a:srgbClr val="000000"/>
                          </a:solidFill>
                          <a:effectLst/>
                          <a:latin typeface="Arial"/>
                        </a:rPr>
                        <a:t>(</a:t>
                      </a:r>
                      <a:r>
                        <a:rPr lang="en-US" sz="1600" b="0" i="0" u="none" strike="noStrike" dirty="0">
                          <a:solidFill>
                            <a:srgbClr val="000000"/>
                          </a:solidFill>
                          <a:effectLst/>
                          <a:latin typeface="Arial"/>
                        </a:rPr>
                        <a:t>N=45)</a:t>
                      </a:r>
                    </a:p>
                  </a:txBody>
                  <a:tcPr marL="12700" marR="12700" marT="127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2CDDC"/>
                      </a:solidFill>
                      <a:prstDash val="solid"/>
                      <a:round/>
                      <a:headEnd type="none" w="med" len="med"/>
                      <a:tailEnd type="none" w="med" len="med"/>
                    </a:lnT>
                    <a:lnB w="6350" cap="flat" cmpd="sng" algn="ctr">
                      <a:solidFill>
                        <a:srgbClr val="92CDDC"/>
                      </a:solidFill>
                      <a:prstDash val="solid"/>
                      <a:round/>
                      <a:headEnd type="none" w="med" len="med"/>
                      <a:tailEnd type="none" w="med" len="med"/>
                    </a:lnB>
                    <a:solidFill>
                      <a:srgbClr val="FCD5B4"/>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128273757"/>
              </p:ext>
            </p:extLst>
          </p:nvPr>
        </p:nvGraphicFramePr>
        <p:xfrm>
          <a:off x="3568700" y="860921"/>
          <a:ext cx="2006600" cy="609600"/>
        </p:xfrm>
        <a:graphic>
          <a:graphicData uri="http://schemas.openxmlformats.org/drawingml/2006/table">
            <a:tbl>
              <a:tblPr/>
              <a:tblGrid>
                <a:gridCol w="2006600"/>
              </a:tblGrid>
              <a:tr h="0">
                <a:tc>
                  <a:txBody>
                    <a:bodyPr/>
                    <a:lstStyle/>
                    <a:p>
                      <a:pPr algn="ctr" fontAlgn="t"/>
                      <a:r>
                        <a:rPr lang="en-US" sz="2000" b="1" i="0" u="none" strike="noStrike" dirty="0">
                          <a:solidFill>
                            <a:srgbClr val="000000"/>
                          </a:solidFill>
                          <a:effectLst/>
                          <a:latin typeface="Arial"/>
                        </a:rPr>
                        <a:t>Carnivora </a:t>
                      </a:r>
                    </a:p>
                  </a:txBody>
                  <a:tcPr marL="12700" marR="12700" marT="127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2CDDC"/>
                      </a:solidFill>
                      <a:prstDash val="solid"/>
                      <a:round/>
                      <a:headEnd type="none" w="med" len="med"/>
                      <a:tailEnd type="none" w="med" len="med"/>
                    </a:lnB>
                    <a:solidFill>
                      <a:srgbClr val="E6B8B7"/>
                    </a:solidFill>
                  </a:tcPr>
                </a:tc>
              </a:tr>
              <a:tr h="292100">
                <a:tc>
                  <a:txBody>
                    <a:bodyPr/>
                    <a:lstStyle/>
                    <a:p>
                      <a:pPr algn="ctr" fontAlgn="t"/>
                      <a:r>
                        <a:rPr lang="en-US" sz="1600" b="0" i="0" u="none" strike="noStrike" dirty="0">
                          <a:solidFill>
                            <a:srgbClr val="000000"/>
                          </a:solidFill>
                          <a:effectLst/>
                          <a:latin typeface="Arial"/>
                        </a:rPr>
                        <a:t> (N=290)</a:t>
                      </a:r>
                    </a:p>
                  </a:txBody>
                  <a:tcPr marL="12700" marR="12700" marT="127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2CDDC"/>
                      </a:solidFill>
                      <a:prstDash val="solid"/>
                      <a:round/>
                      <a:headEnd type="none" w="med" len="med"/>
                      <a:tailEnd type="none" w="med" len="med"/>
                    </a:lnT>
                    <a:lnB w="6350" cap="flat" cmpd="sng" algn="ctr">
                      <a:solidFill>
                        <a:srgbClr val="92CDDC"/>
                      </a:solidFill>
                      <a:prstDash val="solid"/>
                      <a:round/>
                      <a:headEnd type="none" w="med" len="med"/>
                      <a:tailEnd type="none" w="med" len="med"/>
                    </a:lnB>
                    <a:solidFill>
                      <a:srgbClr val="E6B8B7"/>
                    </a:solidFill>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477704711"/>
              </p:ext>
            </p:extLst>
          </p:nvPr>
        </p:nvGraphicFramePr>
        <p:xfrm>
          <a:off x="6643414" y="835521"/>
          <a:ext cx="2006600" cy="609600"/>
        </p:xfrm>
        <a:graphic>
          <a:graphicData uri="http://schemas.openxmlformats.org/drawingml/2006/table">
            <a:tbl>
              <a:tblPr/>
              <a:tblGrid>
                <a:gridCol w="2006600"/>
              </a:tblGrid>
              <a:tr h="292100">
                <a:tc>
                  <a:txBody>
                    <a:bodyPr/>
                    <a:lstStyle/>
                    <a:p>
                      <a:pPr algn="ctr" fontAlgn="t"/>
                      <a:r>
                        <a:rPr lang="en-US" sz="2000" b="1" i="0" u="none" strike="noStrike" dirty="0">
                          <a:solidFill>
                            <a:srgbClr val="000000"/>
                          </a:solidFill>
                          <a:effectLst/>
                          <a:latin typeface="Arial"/>
                        </a:rPr>
                        <a:t>Cetacea</a:t>
                      </a:r>
                    </a:p>
                  </a:txBody>
                  <a:tcPr marL="12700" marR="12700" marT="127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2CDDC"/>
                      </a:solidFill>
                      <a:prstDash val="solid"/>
                      <a:round/>
                      <a:headEnd type="none" w="med" len="med"/>
                      <a:tailEnd type="none" w="med" len="med"/>
                    </a:lnB>
                    <a:solidFill>
                      <a:srgbClr val="B7DEE8"/>
                    </a:solidFill>
                  </a:tcPr>
                </a:tc>
              </a:tr>
              <a:tr h="292100">
                <a:tc>
                  <a:txBody>
                    <a:bodyPr/>
                    <a:lstStyle/>
                    <a:p>
                      <a:pPr algn="ctr" fontAlgn="t"/>
                      <a:r>
                        <a:rPr lang="en-US" sz="1600" b="0" i="0" u="none" strike="noStrike" dirty="0">
                          <a:solidFill>
                            <a:srgbClr val="000000"/>
                          </a:solidFill>
                          <a:effectLst/>
                          <a:latin typeface="Arial"/>
                        </a:rPr>
                        <a:t> (N=58)</a:t>
                      </a:r>
                    </a:p>
                  </a:txBody>
                  <a:tcPr marL="12700" marR="12700" marT="127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2CDDC"/>
                      </a:solidFill>
                      <a:prstDash val="solid"/>
                      <a:round/>
                      <a:headEnd type="none" w="med" len="med"/>
                      <a:tailEnd type="none" w="med" len="med"/>
                    </a:lnT>
                    <a:lnB w="6350" cap="flat" cmpd="sng" algn="ctr">
                      <a:solidFill>
                        <a:srgbClr val="92CDDC"/>
                      </a:solidFill>
                      <a:prstDash val="solid"/>
                      <a:round/>
                      <a:headEnd type="none" w="med" len="med"/>
                      <a:tailEnd type="none" w="med" len="med"/>
                    </a:lnB>
                    <a:solidFill>
                      <a:srgbClr val="B7DEE8"/>
                    </a:solid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401032637"/>
              </p:ext>
            </p:extLst>
          </p:nvPr>
        </p:nvGraphicFramePr>
        <p:xfrm>
          <a:off x="609600" y="3488205"/>
          <a:ext cx="2006600" cy="609600"/>
        </p:xfrm>
        <a:graphic>
          <a:graphicData uri="http://schemas.openxmlformats.org/drawingml/2006/table">
            <a:tbl>
              <a:tblPr/>
              <a:tblGrid>
                <a:gridCol w="2006600"/>
              </a:tblGrid>
              <a:tr h="292100">
                <a:tc>
                  <a:txBody>
                    <a:bodyPr/>
                    <a:lstStyle/>
                    <a:p>
                      <a:pPr algn="ctr" fontAlgn="t"/>
                      <a:r>
                        <a:rPr lang="en-US" sz="2000" b="1" i="0" u="none" strike="noStrike" dirty="0" smtClean="0">
                          <a:solidFill>
                            <a:srgbClr val="000000"/>
                          </a:solidFill>
                          <a:effectLst/>
                          <a:latin typeface="Arial"/>
                        </a:rPr>
                        <a:t>Insectivores</a:t>
                      </a:r>
                      <a:endParaRPr lang="en-US" sz="2000" b="1" i="0" u="none" strike="noStrike" dirty="0">
                        <a:solidFill>
                          <a:srgbClr val="000000"/>
                        </a:solidFill>
                        <a:effectLst/>
                        <a:latin typeface="Arial"/>
                      </a:endParaRPr>
                    </a:p>
                  </a:txBody>
                  <a:tcPr marL="12700" marR="12700" marT="127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2CDDC"/>
                      </a:solidFill>
                      <a:prstDash val="solid"/>
                      <a:round/>
                      <a:headEnd type="none" w="med" len="med"/>
                      <a:tailEnd type="none" w="med" len="med"/>
                    </a:lnB>
                    <a:solidFill>
                      <a:srgbClr val="CCFFCC"/>
                    </a:solidFill>
                  </a:tcPr>
                </a:tc>
              </a:tr>
              <a:tr h="292100">
                <a:tc>
                  <a:txBody>
                    <a:bodyPr/>
                    <a:lstStyle/>
                    <a:p>
                      <a:pPr algn="ctr" fontAlgn="t"/>
                      <a:r>
                        <a:rPr lang="en-US" sz="1600" b="0" i="0" u="none" strike="noStrike" dirty="0">
                          <a:solidFill>
                            <a:srgbClr val="000000"/>
                          </a:solidFill>
                          <a:effectLst/>
                          <a:latin typeface="Arial"/>
                        </a:rPr>
                        <a:t> (N=33)</a:t>
                      </a:r>
                    </a:p>
                  </a:txBody>
                  <a:tcPr marL="12700" marR="12700" marT="127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2CDDC"/>
                      </a:solidFill>
                      <a:prstDash val="solid"/>
                      <a:round/>
                      <a:headEnd type="none" w="med" len="med"/>
                      <a:tailEnd type="none" w="med" len="med"/>
                    </a:lnT>
                    <a:lnB w="6350" cap="flat" cmpd="sng" algn="ctr">
                      <a:solidFill>
                        <a:srgbClr val="92CDDC"/>
                      </a:solidFill>
                      <a:prstDash val="solid"/>
                      <a:round/>
                      <a:headEnd type="none" w="med" len="med"/>
                      <a:tailEnd type="none" w="med" len="med"/>
                    </a:lnB>
                    <a:solidFill>
                      <a:srgbClr val="CCFFCC"/>
                    </a:solidFill>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474496358"/>
              </p:ext>
            </p:extLst>
          </p:nvPr>
        </p:nvGraphicFramePr>
        <p:xfrm>
          <a:off x="3568700" y="3498538"/>
          <a:ext cx="2006600" cy="609600"/>
        </p:xfrm>
        <a:graphic>
          <a:graphicData uri="http://schemas.openxmlformats.org/drawingml/2006/table">
            <a:tbl>
              <a:tblPr/>
              <a:tblGrid>
                <a:gridCol w="2006600"/>
              </a:tblGrid>
              <a:tr h="292100">
                <a:tc>
                  <a:txBody>
                    <a:bodyPr/>
                    <a:lstStyle/>
                    <a:p>
                      <a:pPr algn="ctr" fontAlgn="t"/>
                      <a:r>
                        <a:rPr lang="en-US" sz="2000" b="1" i="0" u="none" strike="noStrike" dirty="0">
                          <a:solidFill>
                            <a:srgbClr val="000000"/>
                          </a:solidFill>
                          <a:effectLst/>
                          <a:latin typeface="Arial"/>
                        </a:rPr>
                        <a:t>Perissodactyla</a:t>
                      </a:r>
                    </a:p>
                  </a:txBody>
                  <a:tcPr marL="12700" marR="12700" marT="127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92CDDC"/>
                      </a:solidFill>
                      <a:prstDash val="solid"/>
                      <a:round/>
                      <a:headEnd type="none" w="med" len="med"/>
                      <a:tailEnd type="none" w="med" len="med"/>
                    </a:lnB>
                    <a:solidFill>
                      <a:srgbClr val="C4BD97"/>
                    </a:solidFill>
                  </a:tcPr>
                </a:tc>
              </a:tr>
              <a:tr h="292100">
                <a:tc>
                  <a:txBody>
                    <a:bodyPr/>
                    <a:lstStyle/>
                    <a:p>
                      <a:pPr algn="ctr" fontAlgn="t"/>
                      <a:r>
                        <a:rPr lang="en-US" sz="1600" b="0" i="0" u="none" strike="noStrike" dirty="0">
                          <a:solidFill>
                            <a:srgbClr val="000000"/>
                          </a:solidFill>
                          <a:effectLst/>
                          <a:latin typeface="Arial"/>
                        </a:rPr>
                        <a:t> (N=24)</a:t>
                      </a:r>
                    </a:p>
                  </a:txBody>
                  <a:tcPr marL="12700" marR="12700" marT="127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2CDDC"/>
                      </a:solidFill>
                      <a:prstDash val="solid"/>
                      <a:round/>
                      <a:headEnd type="none" w="med" len="med"/>
                      <a:tailEnd type="none" w="med" len="med"/>
                    </a:lnT>
                    <a:lnB w="6350" cap="flat" cmpd="sng" algn="ctr">
                      <a:solidFill>
                        <a:srgbClr val="92CDDC"/>
                      </a:solidFill>
                      <a:prstDash val="solid"/>
                      <a:round/>
                      <a:headEnd type="none" w="med" len="med"/>
                      <a:tailEnd type="none" w="med" len="med"/>
                    </a:lnB>
                    <a:solidFill>
                      <a:srgbClr val="C4BD97"/>
                    </a:solidFill>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3195959955"/>
              </p:ext>
            </p:extLst>
          </p:nvPr>
        </p:nvGraphicFramePr>
        <p:xfrm>
          <a:off x="6643414" y="3488205"/>
          <a:ext cx="2006600" cy="609600"/>
        </p:xfrm>
        <a:graphic>
          <a:graphicData uri="http://schemas.openxmlformats.org/drawingml/2006/table">
            <a:tbl>
              <a:tblPr/>
              <a:tblGrid>
                <a:gridCol w="2006600"/>
              </a:tblGrid>
              <a:tr h="0">
                <a:tc>
                  <a:txBody>
                    <a:bodyPr/>
                    <a:lstStyle/>
                    <a:p>
                      <a:pPr algn="ctr" fontAlgn="t"/>
                      <a:r>
                        <a:rPr lang="en-US" sz="2000" b="1" i="0" u="none" strike="noStrike" dirty="0">
                          <a:solidFill>
                            <a:srgbClr val="000000"/>
                          </a:solidFill>
                          <a:effectLst/>
                          <a:latin typeface="Arial"/>
                        </a:rPr>
                        <a:t>Primates </a:t>
                      </a:r>
                    </a:p>
                  </a:txBody>
                  <a:tcPr marL="12700" marR="12700" marT="127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2CDDC"/>
                      </a:solidFill>
                      <a:prstDash val="solid"/>
                      <a:round/>
                      <a:headEnd type="none" w="med" len="med"/>
                      <a:tailEnd type="none" w="med" len="med"/>
                    </a:lnT>
                    <a:lnB w="6350" cap="flat" cmpd="sng" algn="ctr">
                      <a:solidFill>
                        <a:srgbClr val="92CDDC"/>
                      </a:solidFill>
                      <a:prstDash val="solid"/>
                      <a:round/>
                      <a:headEnd type="none" w="med" len="med"/>
                      <a:tailEnd type="none" w="med" len="med"/>
                    </a:lnB>
                    <a:solidFill>
                      <a:srgbClr val="CCC0DA"/>
                    </a:solidFill>
                  </a:tcPr>
                </a:tc>
              </a:tr>
              <a:tr h="292100">
                <a:tc>
                  <a:txBody>
                    <a:bodyPr/>
                    <a:lstStyle/>
                    <a:p>
                      <a:pPr algn="ctr" fontAlgn="t"/>
                      <a:r>
                        <a:rPr lang="en-US" sz="1600" b="0" i="0" u="none" strike="noStrike" dirty="0" smtClean="0">
                          <a:solidFill>
                            <a:srgbClr val="000000"/>
                          </a:solidFill>
                          <a:effectLst/>
                          <a:latin typeface="Arial"/>
                        </a:rPr>
                        <a:t> </a:t>
                      </a:r>
                      <a:r>
                        <a:rPr lang="en-US" sz="1600" b="0" i="0" u="none" strike="noStrike" dirty="0">
                          <a:solidFill>
                            <a:srgbClr val="000000"/>
                          </a:solidFill>
                          <a:effectLst/>
                          <a:latin typeface="Arial"/>
                        </a:rPr>
                        <a:t>(N=61)</a:t>
                      </a:r>
                    </a:p>
                  </a:txBody>
                  <a:tcPr marL="12700" marR="12700" marT="127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2CDDC"/>
                      </a:solidFill>
                      <a:prstDash val="solid"/>
                      <a:round/>
                      <a:headEnd type="none" w="med" len="med"/>
                      <a:tailEnd type="none" w="med" len="med"/>
                    </a:lnT>
                    <a:lnB w="6350" cap="flat" cmpd="sng" algn="ctr">
                      <a:solidFill>
                        <a:srgbClr val="92CDDC"/>
                      </a:solidFill>
                      <a:prstDash val="solid"/>
                      <a:round/>
                      <a:headEnd type="none" w="med" len="med"/>
                      <a:tailEnd type="none" w="med" len="med"/>
                    </a:lnB>
                    <a:solidFill>
                      <a:srgbClr val="CCC0DA"/>
                    </a:solidFill>
                  </a:tcPr>
                </a:tc>
              </a:tr>
            </a:tbl>
          </a:graphicData>
        </a:graphic>
      </p:graphicFrame>
      <p:pic>
        <p:nvPicPr>
          <p:cNvPr id="20" name="Picture 19"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75" y="1673899"/>
            <a:ext cx="1613973" cy="1074026"/>
          </a:xfrm>
          <a:prstGeom prst="rect">
            <a:avLst/>
          </a:prstGeom>
        </p:spPr>
      </p:pic>
      <p:pic>
        <p:nvPicPr>
          <p:cNvPr id="21" name="Picture 20" descr="07._Camel_Profile,_near_Silverton,_NSW,_07.07.2007.jpg"/>
          <p:cNvPicPr>
            <a:picLocks noChangeAspect="1"/>
          </p:cNvPicPr>
          <p:nvPr/>
        </p:nvPicPr>
        <p:blipFill rotWithShape="1">
          <a:blip r:embed="rId4">
            <a:extLst>
              <a:ext uri="{28A0092B-C50C-407E-A947-70E740481C1C}">
                <a14:useLocalDpi xmlns:a14="http://schemas.microsoft.com/office/drawing/2010/main" val="0"/>
              </a:ext>
            </a:extLst>
          </a:blip>
          <a:srcRect t="12514"/>
          <a:stretch/>
        </p:blipFill>
        <p:spPr>
          <a:xfrm>
            <a:off x="1726035" y="1582170"/>
            <a:ext cx="1082664" cy="1165755"/>
          </a:xfrm>
          <a:prstGeom prst="rect">
            <a:avLst/>
          </a:prstGeom>
        </p:spPr>
      </p:pic>
      <p:sp>
        <p:nvSpPr>
          <p:cNvPr id="22" name="TextBox 21"/>
          <p:cNvSpPr txBox="1"/>
          <p:nvPr/>
        </p:nvSpPr>
        <p:spPr>
          <a:xfrm>
            <a:off x="289525" y="2747925"/>
            <a:ext cx="1287662" cy="338554"/>
          </a:xfrm>
          <a:prstGeom prst="rect">
            <a:avLst/>
          </a:prstGeom>
          <a:noFill/>
        </p:spPr>
        <p:txBody>
          <a:bodyPr wrap="square" rtlCol="0">
            <a:spAutoFit/>
          </a:bodyPr>
          <a:lstStyle/>
          <a:p>
            <a:pPr algn="ctr"/>
            <a:r>
              <a:rPr lang="en-US" sz="1600" dirty="0" smtClean="0">
                <a:solidFill>
                  <a:srgbClr val="FFCC66"/>
                </a:solidFill>
                <a:latin typeface="+mj-lt"/>
              </a:rPr>
              <a:t>Ruminants</a:t>
            </a:r>
            <a:endParaRPr lang="en-US" sz="1600" dirty="0">
              <a:solidFill>
                <a:srgbClr val="FFCC66"/>
              </a:solidFill>
              <a:latin typeface="+mj-lt"/>
            </a:endParaRPr>
          </a:p>
        </p:txBody>
      </p:sp>
      <p:sp>
        <p:nvSpPr>
          <p:cNvPr id="23" name="TextBox 22"/>
          <p:cNvSpPr txBox="1"/>
          <p:nvPr/>
        </p:nvSpPr>
        <p:spPr>
          <a:xfrm>
            <a:off x="1726035" y="2747926"/>
            <a:ext cx="1287662" cy="338554"/>
          </a:xfrm>
          <a:prstGeom prst="rect">
            <a:avLst/>
          </a:prstGeom>
          <a:noFill/>
        </p:spPr>
        <p:txBody>
          <a:bodyPr wrap="square" rtlCol="0">
            <a:spAutoFit/>
          </a:bodyPr>
          <a:lstStyle/>
          <a:p>
            <a:pPr algn="ctr"/>
            <a:r>
              <a:rPr lang="en-US" sz="1600" dirty="0" smtClean="0">
                <a:solidFill>
                  <a:srgbClr val="FFCC66"/>
                </a:solidFill>
                <a:latin typeface="+mj-lt"/>
              </a:rPr>
              <a:t>Tylopoda</a:t>
            </a:r>
            <a:endParaRPr lang="en-US" sz="1600" dirty="0">
              <a:solidFill>
                <a:srgbClr val="FFCC66"/>
              </a:solidFill>
              <a:latin typeface="+mj-lt"/>
            </a:endParaRPr>
          </a:p>
        </p:txBody>
      </p:sp>
      <p:pic>
        <p:nvPicPr>
          <p:cNvPr id="24" name="Picture 23" descr="Kolmården_Wolf.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3040" y="1582170"/>
            <a:ext cx="1152479" cy="1121576"/>
          </a:xfrm>
          <a:prstGeom prst="rect">
            <a:avLst/>
          </a:prstGeom>
        </p:spPr>
      </p:pic>
      <p:pic>
        <p:nvPicPr>
          <p:cNvPr id="25" name="Picture 24" descr="african-lion-wallpapers-hd.jpg"/>
          <p:cNvPicPr>
            <a:picLocks noChangeAspect="1"/>
          </p:cNvPicPr>
          <p:nvPr/>
        </p:nvPicPr>
        <p:blipFill rotWithShape="1">
          <a:blip r:embed="rId6">
            <a:extLst>
              <a:ext uri="{28A0092B-C50C-407E-A947-70E740481C1C}">
                <a14:useLocalDpi xmlns:a14="http://schemas.microsoft.com/office/drawing/2010/main" val="0"/>
              </a:ext>
            </a:extLst>
          </a:blip>
          <a:srcRect l="6044" r="10364"/>
          <a:stretch/>
        </p:blipFill>
        <p:spPr>
          <a:xfrm>
            <a:off x="4529435" y="1657199"/>
            <a:ext cx="1420793" cy="1062311"/>
          </a:xfrm>
          <a:prstGeom prst="rect">
            <a:avLst/>
          </a:prstGeom>
        </p:spPr>
      </p:pic>
      <p:sp>
        <p:nvSpPr>
          <p:cNvPr id="26" name="TextBox 25"/>
          <p:cNvSpPr txBox="1"/>
          <p:nvPr/>
        </p:nvSpPr>
        <p:spPr>
          <a:xfrm>
            <a:off x="3297033" y="2703745"/>
            <a:ext cx="1287662" cy="338554"/>
          </a:xfrm>
          <a:prstGeom prst="rect">
            <a:avLst/>
          </a:prstGeom>
          <a:noFill/>
        </p:spPr>
        <p:txBody>
          <a:bodyPr wrap="square" rtlCol="0">
            <a:spAutoFit/>
          </a:bodyPr>
          <a:lstStyle/>
          <a:p>
            <a:pPr algn="ctr"/>
            <a:r>
              <a:rPr lang="en-US" sz="1600" dirty="0" smtClean="0">
                <a:solidFill>
                  <a:srgbClr val="FF3C37"/>
                </a:solidFill>
                <a:latin typeface="+mj-lt"/>
              </a:rPr>
              <a:t>Caniformes</a:t>
            </a:r>
            <a:endParaRPr lang="en-US" sz="1600" dirty="0">
              <a:solidFill>
                <a:srgbClr val="FF3C37"/>
              </a:solidFill>
              <a:latin typeface="+mj-lt"/>
            </a:endParaRPr>
          </a:p>
        </p:txBody>
      </p:sp>
      <p:sp>
        <p:nvSpPr>
          <p:cNvPr id="27" name="TextBox 26"/>
          <p:cNvSpPr txBox="1"/>
          <p:nvPr/>
        </p:nvSpPr>
        <p:spPr>
          <a:xfrm>
            <a:off x="4529435" y="2719510"/>
            <a:ext cx="1287662" cy="338554"/>
          </a:xfrm>
          <a:prstGeom prst="rect">
            <a:avLst/>
          </a:prstGeom>
          <a:noFill/>
        </p:spPr>
        <p:txBody>
          <a:bodyPr wrap="square" rtlCol="0">
            <a:spAutoFit/>
          </a:bodyPr>
          <a:lstStyle/>
          <a:p>
            <a:pPr algn="ctr"/>
            <a:r>
              <a:rPr lang="en-US" sz="1600" dirty="0" smtClean="0">
                <a:solidFill>
                  <a:srgbClr val="FF3C37"/>
                </a:solidFill>
                <a:latin typeface="+mj-lt"/>
              </a:rPr>
              <a:t>Feliformes</a:t>
            </a:r>
            <a:endParaRPr lang="en-US" sz="1600" dirty="0">
              <a:solidFill>
                <a:srgbClr val="FF3C37"/>
              </a:solidFill>
              <a:latin typeface="+mj-lt"/>
            </a:endParaRPr>
          </a:p>
        </p:txBody>
      </p:sp>
      <p:pic>
        <p:nvPicPr>
          <p:cNvPr id="28" name="Picture 27" descr="killer-whale_591_600x450.jpg"/>
          <p:cNvPicPr>
            <a:picLocks noChangeAspect="1"/>
          </p:cNvPicPr>
          <p:nvPr/>
        </p:nvPicPr>
        <p:blipFill rotWithShape="1">
          <a:blip r:embed="rId7">
            <a:extLst>
              <a:ext uri="{28A0092B-C50C-407E-A947-70E740481C1C}">
                <a14:useLocalDpi xmlns:a14="http://schemas.microsoft.com/office/drawing/2010/main" val="0"/>
              </a:ext>
            </a:extLst>
          </a:blip>
          <a:srcRect l="16680" t="6503" r="22348" b="9519"/>
          <a:stretch/>
        </p:blipFill>
        <p:spPr>
          <a:xfrm>
            <a:off x="6489904" y="1563308"/>
            <a:ext cx="1146793" cy="1184618"/>
          </a:xfrm>
          <a:prstGeom prst="rect">
            <a:avLst/>
          </a:prstGeom>
        </p:spPr>
      </p:pic>
      <p:pic>
        <p:nvPicPr>
          <p:cNvPr id="29" name="Picture 28" descr="basilosauru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4473" y="1623678"/>
            <a:ext cx="1316073" cy="1064302"/>
          </a:xfrm>
          <a:prstGeom prst="rect">
            <a:avLst/>
          </a:prstGeom>
        </p:spPr>
      </p:pic>
      <p:sp>
        <p:nvSpPr>
          <p:cNvPr id="30" name="TextBox 29"/>
          <p:cNvSpPr txBox="1"/>
          <p:nvPr/>
        </p:nvSpPr>
        <p:spPr>
          <a:xfrm>
            <a:off x="6496772" y="2669580"/>
            <a:ext cx="1287662" cy="338554"/>
          </a:xfrm>
          <a:prstGeom prst="rect">
            <a:avLst/>
          </a:prstGeom>
          <a:noFill/>
        </p:spPr>
        <p:txBody>
          <a:bodyPr wrap="square" rtlCol="0">
            <a:spAutoFit/>
          </a:bodyPr>
          <a:lstStyle/>
          <a:p>
            <a:pPr algn="ctr"/>
            <a:r>
              <a:rPr lang="en-US" sz="1600" dirty="0" smtClean="0">
                <a:solidFill>
                  <a:srgbClr val="3366FF"/>
                </a:solidFill>
                <a:latin typeface="+mj-lt"/>
              </a:rPr>
              <a:t>Odontoceti</a:t>
            </a:r>
            <a:endParaRPr lang="en-US" sz="1600" dirty="0">
              <a:solidFill>
                <a:srgbClr val="3366FF"/>
              </a:solidFill>
              <a:latin typeface="+mj-lt"/>
            </a:endParaRPr>
          </a:p>
        </p:txBody>
      </p:sp>
      <p:sp>
        <p:nvSpPr>
          <p:cNvPr id="31" name="TextBox 30"/>
          <p:cNvSpPr txBox="1"/>
          <p:nvPr/>
        </p:nvSpPr>
        <p:spPr>
          <a:xfrm>
            <a:off x="7664473" y="2688442"/>
            <a:ext cx="1287662" cy="338554"/>
          </a:xfrm>
          <a:prstGeom prst="rect">
            <a:avLst/>
          </a:prstGeom>
          <a:noFill/>
        </p:spPr>
        <p:txBody>
          <a:bodyPr wrap="square" rtlCol="0">
            <a:spAutoFit/>
          </a:bodyPr>
          <a:lstStyle/>
          <a:p>
            <a:pPr algn="ctr"/>
            <a:r>
              <a:rPr lang="en-US" sz="1600" dirty="0" smtClean="0">
                <a:solidFill>
                  <a:srgbClr val="3366FF"/>
                </a:solidFill>
                <a:latin typeface="+mj-lt"/>
              </a:rPr>
              <a:t>Archaeoceti</a:t>
            </a:r>
            <a:endParaRPr lang="en-US" sz="1600" dirty="0">
              <a:solidFill>
                <a:srgbClr val="3366FF"/>
              </a:solidFill>
              <a:latin typeface="+mj-lt"/>
            </a:endParaRPr>
          </a:p>
        </p:txBody>
      </p:sp>
      <p:pic>
        <p:nvPicPr>
          <p:cNvPr id="32" name="Picture 31" descr="biddy-hedgehog-16.jpg"/>
          <p:cNvPicPr>
            <a:picLocks noChangeAspect="1"/>
          </p:cNvPicPr>
          <p:nvPr/>
        </p:nvPicPr>
        <p:blipFill rotWithShape="1">
          <a:blip r:embed="rId9">
            <a:extLst>
              <a:ext uri="{28A0092B-C50C-407E-A947-70E740481C1C}">
                <a14:useLocalDpi xmlns:a14="http://schemas.microsoft.com/office/drawing/2010/main" val="0"/>
              </a:ext>
            </a:extLst>
          </a:blip>
          <a:srcRect l="25517" t="9482" r="13162" b="18614"/>
          <a:stretch/>
        </p:blipFill>
        <p:spPr>
          <a:xfrm>
            <a:off x="129803" y="4250293"/>
            <a:ext cx="1465010" cy="1144310"/>
          </a:xfrm>
          <a:prstGeom prst="rect">
            <a:avLst/>
          </a:prstGeom>
        </p:spPr>
      </p:pic>
      <p:sp>
        <p:nvSpPr>
          <p:cNvPr id="34" name="TextBox 33"/>
          <p:cNvSpPr txBox="1"/>
          <p:nvPr/>
        </p:nvSpPr>
        <p:spPr>
          <a:xfrm>
            <a:off x="193990" y="5394602"/>
            <a:ext cx="1440062" cy="338554"/>
          </a:xfrm>
          <a:prstGeom prst="rect">
            <a:avLst/>
          </a:prstGeom>
          <a:noFill/>
        </p:spPr>
        <p:txBody>
          <a:bodyPr wrap="square" rtlCol="0">
            <a:spAutoFit/>
          </a:bodyPr>
          <a:lstStyle/>
          <a:p>
            <a:pPr algn="ctr"/>
            <a:r>
              <a:rPr lang="en-US" sz="1600" dirty="0" smtClean="0">
                <a:solidFill>
                  <a:srgbClr val="CCFFCC"/>
                </a:solidFill>
                <a:latin typeface="+mj-lt"/>
              </a:rPr>
              <a:t>Erinaceomorpha</a:t>
            </a:r>
            <a:endParaRPr lang="en-US" sz="1600" dirty="0">
              <a:solidFill>
                <a:srgbClr val="CCFFCC"/>
              </a:solidFill>
              <a:latin typeface="+mj-lt"/>
            </a:endParaRPr>
          </a:p>
        </p:txBody>
      </p:sp>
      <p:sp>
        <p:nvSpPr>
          <p:cNvPr id="35" name="TextBox 34"/>
          <p:cNvSpPr txBox="1"/>
          <p:nvPr/>
        </p:nvSpPr>
        <p:spPr>
          <a:xfrm>
            <a:off x="1690348" y="5394602"/>
            <a:ext cx="1287662" cy="338554"/>
          </a:xfrm>
          <a:prstGeom prst="rect">
            <a:avLst/>
          </a:prstGeom>
          <a:noFill/>
        </p:spPr>
        <p:txBody>
          <a:bodyPr wrap="square" rtlCol="0">
            <a:spAutoFit/>
          </a:bodyPr>
          <a:lstStyle/>
          <a:p>
            <a:pPr algn="ctr"/>
            <a:r>
              <a:rPr lang="en-US" sz="1600" dirty="0" smtClean="0">
                <a:solidFill>
                  <a:srgbClr val="CCFFCC"/>
                </a:solidFill>
                <a:latin typeface="+mj-lt"/>
              </a:rPr>
              <a:t>Scandentia</a:t>
            </a:r>
            <a:endParaRPr lang="en-US" sz="1600" dirty="0">
              <a:solidFill>
                <a:srgbClr val="CCFFCC"/>
              </a:solidFill>
              <a:latin typeface="+mj-lt"/>
            </a:endParaRPr>
          </a:p>
        </p:txBody>
      </p:sp>
      <p:pic>
        <p:nvPicPr>
          <p:cNvPr id="36" name="Picture 35" descr="imgres.jpg"/>
          <p:cNvPicPr>
            <a:picLocks noChangeAspect="1"/>
          </p:cNvPicPr>
          <p:nvPr/>
        </p:nvPicPr>
        <p:blipFill rotWithShape="1">
          <a:blip r:embed="rId10">
            <a:extLst>
              <a:ext uri="{28A0092B-C50C-407E-A947-70E740481C1C}">
                <a14:useLocalDpi xmlns:a14="http://schemas.microsoft.com/office/drawing/2010/main" val="0"/>
              </a:ext>
            </a:extLst>
          </a:blip>
          <a:srcRect l="16362" r="11839" b="8338"/>
          <a:stretch/>
        </p:blipFill>
        <p:spPr>
          <a:xfrm>
            <a:off x="1690348" y="4348985"/>
            <a:ext cx="1230797" cy="1045617"/>
          </a:xfrm>
          <a:prstGeom prst="rect">
            <a:avLst/>
          </a:prstGeom>
        </p:spPr>
      </p:pic>
      <p:pic>
        <p:nvPicPr>
          <p:cNvPr id="37" name="Picture 36" descr="images.jpg"/>
          <p:cNvPicPr>
            <a:picLocks noChangeAspect="1"/>
          </p:cNvPicPr>
          <p:nvPr/>
        </p:nvPicPr>
        <p:blipFill rotWithShape="1">
          <a:blip r:embed="rId11">
            <a:extLst>
              <a:ext uri="{28A0092B-C50C-407E-A947-70E740481C1C}">
                <a14:useLocalDpi xmlns:a14="http://schemas.microsoft.com/office/drawing/2010/main" val="0"/>
              </a:ext>
            </a:extLst>
          </a:blip>
          <a:srcRect l="39261" t="12191"/>
          <a:stretch/>
        </p:blipFill>
        <p:spPr>
          <a:xfrm>
            <a:off x="3163902" y="4250293"/>
            <a:ext cx="1420793" cy="1174575"/>
          </a:xfrm>
          <a:prstGeom prst="rect">
            <a:avLst/>
          </a:prstGeom>
        </p:spPr>
      </p:pic>
      <p:pic>
        <p:nvPicPr>
          <p:cNvPr id="38" name="Picture 37" descr="rhinoceros.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18031" y="4250293"/>
            <a:ext cx="1544825" cy="1158619"/>
          </a:xfrm>
          <a:prstGeom prst="rect">
            <a:avLst/>
          </a:prstGeom>
        </p:spPr>
      </p:pic>
      <p:sp>
        <p:nvSpPr>
          <p:cNvPr id="39" name="TextBox 38"/>
          <p:cNvSpPr txBox="1"/>
          <p:nvPr/>
        </p:nvSpPr>
        <p:spPr>
          <a:xfrm>
            <a:off x="3163902" y="5389411"/>
            <a:ext cx="1440062" cy="338554"/>
          </a:xfrm>
          <a:prstGeom prst="rect">
            <a:avLst/>
          </a:prstGeom>
          <a:noFill/>
        </p:spPr>
        <p:txBody>
          <a:bodyPr wrap="square" rtlCol="0">
            <a:spAutoFit/>
          </a:bodyPr>
          <a:lstStyle/>
          <a:p>
            <a:pPr algn="ctr"/>
            <a:r>
              <a:rPr lang="en-US" sz="1600" dirty="0" smtClean="0">
                <a:solidFill>
                  <a:schemeClr val="accent6">
                    <a:lumMod val="60000"/>
                    <a:lumOff val="40000"/>
                  </a:schemeClr>
                </a:solidFill>
                <a:latin typeface="+mj-lt"/>
              </a:rPr>
              <a:t>Hippomorpha</a:t>
            </a:r>
            <a:endParaRPr lang="en-US" sz="1600" dirty="0">
              <a:solidFill>
                <a:schemeClr val="accent6">
                  <a:lumMod val="60000"/>
                  <a:lumOff val="40000"/>
                </a:schemeClr>
              </a:solidFill>
              <a:latin typeface="+mj-lt"/>
            </a:endParaRPr>
          </a:p>
        </p:txBody>
      </p:sp>
      <p:sp>
        <p:nvSpPr>
          <p:cNvPr id="40" name="TextBox 39"/>
          <p:cNvSpPr txBox="1"/>
          <p:nvPr/>
        </p:nvSpPr>
        <p:spPr>
          <a:xfrm>
            <a:off x="4752812" y="5389412"/>
            <a:ext cx="1287662" cy="338554"/>
          </a:xfrm>
          <a:prstGeom prst="rect">
            <a:avLst/>
          </a:prstGeom>
          <a:noFill/>
        </p:spPr>
        <p:txBody>
          <a:bodyPr wrap="square" rtlCol="0">
            <a:spAutoFit/>
          </a:bodyPr>
          <a:lstStyle/>
          <a:p>
            <a:pPr algn="ctr"/>
            <a:r>
              <a:rPr lang="en-US" sz="1600" dirty="0" smtClean="0">
                <a:solidFill>
                  <a:schemeClr val="accent6">
                    <a:lumMod val="60000"/>
                    <a:lumOff val="40000"/>
                  </a:schemeClr>
                </a:solidFill>
                <a:latin typeface="+mj-lt"/>
              </a:rPr>
              <a:t>Ceratomorpha</a:t>
            </a:r>
            <a:endParaRPr lang="en-US" sz="1600" dirty="0">
              <a:solidFill>
                <a:schemeClr val="accent6">
                  <a:lumMod val="60000"/>
                  <a:lumOff val="40000"/>
                </a:schemeClr>
              </a:solidFill>
              <a:latin typeface="+mj-lt"/>
            </a:endParaRPr>
          </a:p>
        </p:txBody>
      </p:sp>
      <p:pic>
        <p:nvPicPr>
          <p:cNvPr id="42" name="Picture 41" descr="imgres.jpg"/>
          <p:cNvPicPr>
            <a:picLocks noChangeAspect="1"/>
          </p:cNvPicPr>
          <p:nvPr/>
        </p:nvPicPr>
        <p:blipFill rotWithShape="1">
          <a:blip r:embed="rId13">
            <a:extLst>
              <a:ext uri="{28A0092B-C50C-407E-A947-70E740481C1C}">
                <a14:useLocalDpi xmlns:a14="http://schemas.microsoft.com/office/drawing/2010/main" val="0"/>
              </a:ext>
            </a:extLst>
          </a:blip>
          <a:srcRect l="20707" t="10796" r="22337" b="15199"/>
          <a:stretch/>
        </p:blipFill>
        <p:spPr>
          <a:xfrm>
            <a:off x="6462705" y="4191377"/>
            <a:ext cx="1293983" cy="1259391"/>
          </a:xfrm>
          <a:prstGeom prst="rect">
            <a:avLst/>
          </a:prstGeom>
        </p:spPr>
      </p:pic>
      <p:pic>
        <p:nvPicPr>
          <p:cNvPr id="43" name="Picture 42" descr="images.jpg"/>
          <p:cNvPicPr>
            <a:picLocks noChangeAspect="1"/>
          </p:cNvPicPr>
          <p:nvPr/>
        </p:nvPicPr>
        <p:blipFill rotWithShape="1">
          <a:blip r:embed="rId14">
            <a:extLst>
              <a:ext uri="{28A0092B-C50C-407E-A947-70E740481C1C}">
                <a14:useLocalDpi xmlns:a14="http://schemas.microsoft.com/office/drawing/2010/main" val="0"/>
              </a:ext>
            </a:extLst>
          </a:blip>
          <a:srcRect l="11540" r="17007"/>
          <a:stretch/>
        </p:blipFill>
        <p:spPr>
          <a:xfrm>
            <a:off x="7784434" y="4250293"/>
            <a:ext cx="1282006" cy="1200475"/>
          </a:xfrm>
          <a:prstGeom prst="rect">
            <a:avLst/>
          </a:prstGeom>
        </p:spPr>
      </p:pic>
      <p:sp>
        <p:nvSpPr>
          <p:cNvPr id="44" name="TextBox 43"/>
          <p:cNvSpPr txBox="1"/>
          <p:nvPr/>
        </p:nvSpPr>
        <p:spPr>
          <a:xfrm>
            <a:off x="6267428" y="5442124"/>
            <a:ext cx="1440062" cy="338554"/>
          </a:xfrm>
          <a:prstGeom prst="rect">
            <a:avLst/>
          </a:prstGeom>
          <a:noFill/>
        </p:spPr>
        <p:txBody>
          <a:bodyPr wrap="square" rtlCol="0">
            <a:spAutoFit/>
          </a:bodyPr>
          <a:lstStyle/>
          <a:p>
            <a:pPr algn="ctr"/>
            <a:r>
              <a:rPr lang="en-US" sz="1600" dirty="0" smtClean="0">
                <a:solidFill>
                  <a:srgbClr val="9F84C4"/>
                </a:solidFill>
                <a:latin typeface="+mj-lt"/>
              </a:rPr>
              <a:t>Strepsirrhines</a:t>
            </a:r>
            <a:endParaRPr lang="en-US" sz="1600" dirty="0">
              <a:solidFill>
                <a:srgbClr val="9F84C4"/>
              </a:solidFill>
              <a:latin typeface="+mj-lt"/>
            </a:endParaRPr>
          </a:p>
        </p:txBody>
      </p:sp>
      <p:sp>
        <p:nvSpPr>
          <p:cNvPr id="45" name="TextBox 44"/>
          <p:cNvSpPr txBox="1"/>
          <p:nvPr/>
        </p:nvSpPr>
        <p:spPr>
          <a:xfrm>
            <a:off x="7856338" y="5442125"/>
            <a:ext cx="1287662" cy="338554"/>
          </a:xfrm>
          <a:prstGeom prst="rect">
            <a:avLst/>
          </a:prstGeom>
          <a:noFill/>
        </p:spPr>
        <p:txBody>
          <a:bodyPr wrap="square" rtlCol="0">
            <a:spAutoFit/>
          </a:bodyPr>
          <a:lstStyle/>
          <a:p>
            <a:pPr algn="ctr"/>
            <a:r>
              <a:rPr lang="en-US" sz="1600" dirty="0" smtClean="0">
                <a:solidFill>
                  <a:srgbClr val="9F84C4"/>
                </a:solidFill>
                <a:latin typeface="+mj-lt"/>
              </a:rPr>
              <a:t>Haplorrhines</a:t>
            </a:r>
            <a:endParaRPr lang="en-US" sz="1600" dirty="0">
              <a:solidFill>
                <a:srgbClr val="9F84C4"/>
              </a:solidFill>
              <a:latin typeface="+mj-lt"/>
            </a:endParaRPr>
          </a:p>
        </p:txBody>
      </p:sp>
      <p:sp>
        <p:nvSpPr>
          <p:cNvPr id="46" name="TextBox 45"/>
          <p:cNvSpPr txBox="1"/>
          <p:nvPr/>
        </p:nvSpPr>
        <p:spPr>
          <a:xfrm>
            <a:off x="1825205" y="6195673"/>
            <a:ext cx="5340628" cy="461665"/>
          </a:xfrm>
          <a:prstGeom prst="rect">
            <a:avLst/>
          </a:prstGeom>
          <a:noFill/>
        </p:spPr>
        <p:txBody>
          <a:bodyPr wrap="square" rtlCol="0">
            <a:spAutoFit/>
          </a:bodyPr>
          <a:lstStyle/>
          <a:p>
            <a:pPr algn="ctr"/>
            <a:r>
              <a:rPr lang="en-US" sz="2400" dirty="0" smtClean="0">
                <a:latin typeface="+mj-lt"/>
              </a:rPr>
              <a:t>Shultz &amp; Dunbar (2010) dataset</a:t>
            </a:r>
            <a:endParaRPr lang="en-US" sz="2400" dirty="0">
              <a:latin typeface="+mj-lt"/>
            </a:endParaRPr>
          </a:p>
        </p:txBody>
      </p:sp>
    </p:spTree>
    <p:extLst>
      <p:ext uri="{BB962C8B-B14F-4D97-AF65-F5344CB8AC3E}">
        <p14:creationId xmlns:p14="http://schemas.microsoft.com/office/powerpoint/2010/main" val="11034028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20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anim calcmode="lin" valueType="num">
                                      <p:cBhvr>
                                        <p:cTn id="33" dur="1000" fill="hold"/>
                                        <p:tgtEl>
                                          <p:spTgt spid="21"/>
                                        </p:tgtEl>
                                        <p:attrNameLst>
                                          <p:attrName>ppt_x</p:attrName>
                                        </p:attrNameLst>
                                      </p:cBhvr>
                                      <p:tavLst>
                                        <p:tav tm="0">
                                          <p:val>
                                            <p:strVal val="#ppt_x"/>
                                          </p:val>
                                        </p:tav>
                                        <p:tav tm="100000">
                                          <p:val>
                                            <p:strVal val="#ppt_x"/>
                                          </p:val>
                                        </p:tav>
                                      </p:tavLst>
                                    </p:anim>
                                    <p:anim calcmode="lin" valueType="num">
                                      <p:cBhvr>
                                        <p:cTn id="3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000"/>
                                        <p:tgtEl>
                                          <p:spTgt spid="24"/>
                                        </p:tgtEl>
                                      </p:cBhvr>
                                    </p:animEffect>
                                    <p:anim calcmode="lin" valueType="num">
                                      <p:cBhvr>
                                        <p:cTn id="45" dur="1000" fill="hold"/>
                                        <p:tgtEl>
                                          <p:spTgt spid="24"/>
                                        </p:tgtEl>
                                        <p:attrNameLst>
                                          <p:attrName>ppt_x</p:attrName>
                                        </p:attrNameLst>
                                      </p:cBhvr>
                                      <p:tavLst>
                                        <p:tav tm="0">
                                          <p:val>
                                            <p:strVal val="#ppt_x"/>
                                          </p:val>
                                        </p:tav>
                                        <p:tav tm="100000">
                                          <p:val>
                                            <p:strVal val="#ppt_x"/>
                                          </p:val>
                                        </p:tav>
                                      </p:tavLst>
                                    </p:anim>
                                    <p:anim calcmode="lin" valueType="num">
                                      <p:cBhvr>
                                        <p:cTn id="46" dur="1000" fill="hold"/>
                                        <p:tgtEl>
                                          <p:spTgt spid="24"/>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1000"/>
                                        <p:tgtEl>
                                          <p:spTgt spid="26"/>
                                        </p:tgtEl>
                                      </p:cBhvr>
                                    </p:animEffect>
                                    <p:anim calcmode="lin" valueType="num">
                                      <p:cBhvr>
                                        <p:cTn id="50" dur="1000" fill="hold"/>
                                        <p:tgtEl>
                                          <p:spTgt spid="26"/>
                                        </p:tgtEl>
                                        <p:attrNameLst>
                                          <p:attrName>ppt_x</p:attrName>
                                        </p:attrNameLst>
                                      </p:cBhvr>
                                      <p:tavLst>
                                        <p:tav tm="0">
                                          <p:val>
                                            <p:strVal val="#ppt_x"/>
                                          </p:val>
                                        </p:tav>
                                        <p:tav tm="100000">
                                          <p:val>
                                            <p:strVal val="#ppt_x"/>
                                          </p:val>
                                        </p:tav>
                                      </p:tavLst>
                                    </p:anim>
                                    <p:anim calcmode="lin" valueType="num">
                                      <p:cBhvr>
                                        <p:cTn id="51" dur="1000" fill="hold"/>
                                        <p:tgtEl>
                                          <p:spTgt spid="2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1000"/>
                                        <p:tgtEl>
                                          <p:spTgt spid="27"/>
                                        </p:tgtEl>
                                      </p:cBhvr>
                                    </p:animEffect>
                                    <p:anim calcmode="lin" valueType="num">
                                      <p:cBhvr>
                                        <p:cTn id="55" dur="1000" fill="hold"/>
                                        <p:tgtEl>
                                          <p:spTgt spid="27"/>
                                        </p:tgtEl>
                                        <p:attrNameLst>
                                          <p:attrName>ppt_x</p:attrName>
                                        </p:attrNameLst>
                                      </p:cBhvr>
                                      <p:tavLst>
                                        <p:tav tm="0">
                                          <p:val>
                                            <p:strVal val="#ppt_x"/>
                                          </p:val>
                                        </p:tav>
                                        <p:tav tm="100000">
                                          <p:val>
                                            <p:strVal val="#ppt_x"/>
                                          </p:val>
                                        </p:tav>
                                      </p:tavLst>
                                    </p:anim>
                                    <p:anim calcmode="lin" valueType="num">
                                      <p:cBhvr>
                                        <p:cTn id="56" dur="1000" fill="hold"/>
                                        <p:tgtEl>
                                          <p:spTgt spid="27"/>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1000"/>
                                        <p:tgtEl>
                                          <p:spTgt spid="25"/>
                                        </p:tgtEl>
                                      </p:cBhvr>
                                    </p:animEffect>
                                    <p:anim calcmode="lin" valueType="num">
                                      <p:cBhvr>
                                        <p:cTn id="60" dur="1000" fill="hold"/>
                                        <p:tgtEl>
                                          <p:spTgt spid="25"/>
                                        </p:tgtEl>
                                        <p:attrNameLst>
                                          <p:attrName>ppt_x</p:attrName>
                                        </p:attrNameLst>
                                      </p:cBhvr>
                                      <p:tavLst>
                                        <p:tav tm="0">
                                          <p:val>
                                            <p:strVal val="#ppt_x"/>
                                          </p:val>
                                        </p:tav>
                                        <p:tav tm="100000">
                                          <p:val>
                                            <p:strVal val="#ppt_x"/>
                                          </p:val>
                                        </p:tav>
                                      </p:tavLst>
                                    </p:anim>
                                    <p:anim calcmode="lin" valueType="num">
                                      <p:cBhvr>
                                        <p:cTn id="6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1000"/>
                                        <p:tgtEl>
                                          <p:spTgt spid="15"/>
                                        </p:tgtEl>
                                      </p:cBhvr>
                                    </p:animEffect>
                                    <p:anim calcmode="lin" valueType="num">
                                      <p:cBhvr>
                                        <p:cTn id="67" dur="1000" fill="hold"/>
                                        <p:tgtEl>
                                          <p:spTgt spid="15"/>
                                        </p:tgtEl>
                                        <p:attrNameLst>
                                          <p:attrName>ppt_x</p:attrName>
                                        </p:attrNameLst>
                                      </p:cBhvr>
                                      <p:tavLst>
                                        <p:tav tm="0">
                                          <p:val>
                                            <p:strVal val="#ppt_x"/>
                                          </p:val>
                                        </p:tav>
                                        <p:tav tm="100000">
                                          <p:val>
                                            <p:strVal val="#ppt_x"/>
                                          </p:val>
                                        </p:tav>
                                      </p:tavLst>
                                    </p:anim>
                                    <p:anim calcmode="lin" valueType="num">
                                      <p:cBhvr>
                                        <p:cTn id="68" dur="1000" fill="hold"/>
                                        <p:tgtEl>
                                          <p:spTgt spid="15"/>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1000"/>
                                        <p:tgtEl>
                                          <p:spTgt spid="28"/>
                                        </p:tgtEl>
                                      </p:cBhvr>
                                    </p:animEffect>
                                    <p:anim calcmode="lin" valueType="num">
                                      <p:cBhvr>
                                        <p:cTn id="72" dur="1000" fill="hold"/>
                                        <p:tgtEl>
                                          <p:spTgt spid="28"/>
                                        </p:tgtEl>
                                        <p:attrNameLst>
                                          <p:attrName>ppt_x</p:attrName>
                                        </p:attrNameLst>
                                      </p:cBhvr>
                                      <p:tavLst>
                                        <p:tav tm="0">
                                          <p:val>
                                            <p:strVal val="#ppt_x"/>
                                          </p:val>
                                        </p:tav>
                                        <p:tav tm="100000">
                                          <p:val>
                                            <p:strVal val="#ppt_x"/>
                                          </p:val>
                                        </p:tav>
                                      </p:tavLst>
                                    </p:anim>
                                    <p:anim calcmode="lin" valueType="num">
                                      <p:cBhvr>
                                        <p:cTn id="73" dur="1000" fill="hold"/>
                                        <p:tgtEl>
                                          <p:spTgt spid="28"/>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1000"/>
                                        <p:tgtEl>
                                          <p:spTgt spid="30"/>
                                        </p:tgtEl>
                                      </p:cBhvr>
                                    </p:animEffect>
                                    <p:anim calcmode="lin" valueType="num">
                                      <p:cBhvr>
                                        <p:cTn id="77" dur="1000" fill="hold"/>
                                        <p:tgtEl>
                                          <p:spTgt spid="30"/>
                                        </p:tgtEl>
                                        <p:attrNameLst>
                                          <p:attrName>ppt_x</p:attrName>
                                        </p:attrNameLst>
                                      </p:cBhvr>
                                      <p:tavLst>
                                        <p:tav tm="0">
                                          <p:val>
                                            <p:strVal val="#ppt_x"/>
                                          </p:val>
                                        </p:tav>
                                        <p:tav tm="100000">
                                          <p:val>
                                            <p:strVal val="#ppt_x"/>
                                          </p:val>
                                        </p:tav>
                                      </p:tavLst>
                                    </p:anim>
                                    <p:anim calcmode="lin" valueType="num">
                                      <p:cBhvr>
                                        <p:cTn id="78" dur="1000" fill="hold"/>
                                        <p:tgtEl>
                                          <p:spTgt spid="30"/>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1000"/>
                                        <p:tgtEl>
                                          <p:spTgt spid="29"/>
                                        </p:tgtEl>
                                      </p:cBhvr>
                                    </p:animEffect>
                                    <p:anim calcmode="lin" valueType="num">
                                      <p:cBhvr>
                                        <p:cTn id="82" dur="1000" fill="hold"/>
                                        <p:tgtEl>
                                          <p:spTgt spid="29"/>
                                        </p:tgtEl>
                                        <p:attrNameLst>
                                          <p:attrName>ppt_x</p:attrName>
                                        </p:attrNameLst>
                                      </p:cBhvr>
                                      <p:tavLst>
                                        <p:tav tm="0">
                                          <p:val>
                                            <p:strVal val="#ppt_x"/>
                                          </p:val>
                                        </p:tav>
                                        <p:tav tm="100000">
                                          <p:val>
                                            <p:strVal val="#ppt_x"/>
                                          </p:val>
                                        </p:tav>
                                      </p:tavLst>
                                    </p:anim>
                                    <p:anim calcmode="lin" valueType="num">
                                      <p:cBhvr>
                                        <p:cTn id="83" dur="1000" fill="hold"/>
                                        <p:tgtEl>
                                          <p:spTgt spid="2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1000"/>
                                        <p:tgtEl>
                                          <p:spTgt spid="31"/>
                                        </p:tgtEl>
                                      </p:cBhvr>
                                    </p:animEffect>
                                    <p:anim calcmode="lin" valueType="num">
                                      <p:cBhvr>
                                        <p:cTn id="87" dur="1000" fill="hold"/>
                                        <p:tgtEl>
                                          <p:spTgt spid="31"/>
                                        </p:tgtEl>
                                        <p:attrNameLst>
                                          <p:attrName>ppt_x</p:attrName>
                                        </p:attrNameLst>
                                      </p:cBhvr>
                                      <p:tavLst>
                                        <p:tav tm="0">
                                          <p:val>
                                            <p:strVal val="#ppt_x"/>
                                          </p:val>
                                        </p:tav>
                                        <p:tav tm="100000">
                                          <p:val>
                                            <p:strVal val="#ppt_x"/>
                                          </p:val>
                                        </p:tav>
                                      </p:tavLst>
                                    </p:anim>
                                    <p:anim calcmode="lin" valueType="num">
                                      <p:cBhvr>
                                        <p:cTn id="8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1000"/>
                                        <p:tgtEl>
                                          <p:spTgt spid="16"/>
                                        </p:tgtEl>
                                      </p:cBhvr>
                                    </p:animEffect>
                                    <p:anim calcmode="lin" valueType="num">
                                      <p:cBhvr>
                                        <p:cTn id="94" dur="1000" fill="hold"/>
                                        <p:tgtEl>
                                          <p:spTgt spid="16"/>
                                        </p:tgtEl>
                                        <p:attrNameLst>
                                          <p:attrName>ppt_x</p:attrName>
                                        </p:attrNameLst>
                                      </p:cBhvr>
                                      <p:tavLst>
                                        <p:tav tm="0">
                                          <p:val>
                                            <p:strVal val="#ppt_x"/>
                                          </p:val>
                                        </p:tav>
                                        <p:tav tm="100000">
                                          <p:val>
                                            <p:strVal val="#ppt_x"/>
                                          </p:val>
                                        </p:tav>
                                      </p:tavLst>
                                    </p:anim>
                                    <p:anim calcmode="lin" valueType="num">
                                      <p:cBhvr>
                                        <p:cTn id="95" dur="1000" fill="hold"/>
                                        <p:tgtEl>
                                          <p:spTgt spid="16"/>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fade">
                                      <p:cBhvr>
                                        <p:cTn id="98" dur="1000"/>
                                        <p:tgtEl>
                                          <p:spTgt spid="32"/>
                                        </p:tgtEl>
                                      </p:cBhvr>
                                    </p:animEffect>
                                    <p:anim calcmode="lin" valueType="num">
                                      <p:cBhvr>
                                        <p:cTn id="99" dur="1000" fill="hold"/>
                                        <p:tgtEl>
                                          <p:spTgt spid="32"/>
                                        </p:tgtEl>
                                        <p:attrNameLst>
                                          <p:attrName>ppt_x</p:attrName>
                                        </p:attrNameLst>
                                      </p:cBhvr>
                                      <p:tavLst>
                                        <p:tav tm="0">
                                          <p:val>
                                            <p:strVal val="#ppt_x"/>
                                          </p:val>
                                        </p:tav>
                                        <p:tav tm="100000">
                                          <p:val>
                                            <p:strVal val="#ppt_x"/>
                                          </p:val>
                                        </p:tav>
                                      </p:tavLst>
                                    </p:anim>
                                    <p:anim calcmode="lin" valueType="num">
                                      <p:cBhvr>
                                        <p:cTn id="100" dur="1000" fill="hold"/>
                                        <p:tgtEl>
                                          <p:spTgt spid="32"/>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fade">
                                      <p:cBhvr>
                                        <p:cTn id="103" dur="1000"/>
                                        <p:tgtEl>
                                          <p:spTgt spid="34"/>
                                        </p:tgtEl>
                                      </p:cBhvr>
                                    </p:animEffect>
                                    <p:anim calcmode="lin" valueType="num">
                                      <p:cBhvr>
                                        <p:cTn id="104" dur="1000" fill="hold"/>
                                        <p:tgtEl>
                                          <p:spTgt spid="34"/>
                                        </p:tgtEl>
                                        <p:attrNameLst>
                                          <p:attrName>ppt_x</p:attrName>
                                        </p:attrNameLst>
                                      </p:cBhvr>
                                      <p:tavLst>
                                        <p:tav tm="0">
                                          <p:val>
                                            <p:strVal val="#ppt_x"/>
                                          </p:val>
                                        </p:tav>
                                        <p:tav tm="100000">
                                          <p:val>
                                            <p:strVal val="#ppt_x"/>
                                          </p:val>
                                        </p:tav>
                                      </p:tavLst>
                                    </p:anim>
                                    <p:anim calcmode="lin" valueType="num">
                                      <p:cBhvr>
                                        <p:cTn id="105" dur="1000" fill="hold"/>
                                        <p:tgtEl>
                                          <p:spTgt spid="34"/>
                                        </p:tgtEl>
                                        <p:attrNameLst>
                                          <p:attrName>ppt_y</p:attrName>
                                        </p:attrNameLst>
                                      </p:cBhvr>
                                      <p:tavLst>
                                        <p:tav tm="0">
                                          <p:val>
                                            <p:strVal val="#ppt_y+.1"/>
                                          </p:val>
                                        </p:tav>
                                        <p:tav tm="100000">
                                          <p:val>
                                            <p:strVal val="#ppt_y"/>
                                          </p:val>
                                        </p:tav>
                                      </p:tavLst>
                                    </p:anim>
                                  </p:childTnLst>
                                </p:cTn>
                              </p:par>
                              <p:par>
                                <p:cTn id="106" presetID="42" presetClass="entr" presetSubtype="0" fill="hold" nodeType="with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fade">
                                      <p:cBhvr>
                                        <p:cTn id="108" dur="1000"/>
                                        <p:tgtEl>
                                          <p:spTgt spid="36"/>
                                        </p:tgtEl>
                                      </p:cBhvr>
                                    </p:animEffect>
                                    <p:anim calcmode="lin" valueType="num">
                                      <p:cBhvr>
                                        <p:cTn id="109" dur="1000" fill="hold"/>
                                        <p:tgtEl>
                                          <p:spTgt spid="36"/>
                                        </p:tgtEl>
                                        <p:attrNameLst>
                                          <p:attrName>ppt_x</p:attrName>
                                        </p:attrNameLst>
                                      </p:cBhvr>
                                      <p:tavLst>
                                        <p:tav tm="0">
                                          <p:val>
                                            <p:strVal val="#ppt_x"/>
                                          </p:val>
                                        </p:tav>
                                        <p:tav tm="100000">
                                          <p:val>
                                            <p:strVal val="#ppt_x"/>
                                          </p:val>
                                        </p:tav>
                                      </p:tavLst>
                                    </p:anim>
                                    <p:anim calcmode="lin" valueType="num">
                                      <p:cBhvr>
                                        <p:cTn id="110" dur="1000" fill="hold"/>
                                        <p:tgtEl>
                                          <p:spTgt spid="36"/>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35"/>
                                        </p:tgtEl>
                                        <p:attrNameLst>
                                          <p:attrName>style.visibility</p:attrName>
                                        </p:attrNameLst>
                                      </p:cBhvr>
                                      <p:to>
                                        <p:strVal val="visible"/>
                                      </p:to>
                                    </p:set>
                                    <p:animEffect transition="in" filter="fade">
                                      <p:cBhvr>
                                        <p:cTn id="113" dur="1000"/>
                                        <p:tgtEl>
                                          <p:spTgt spid="35"/>
                                        </p:tgtEl>
                                      </p:cBhvr>
                                    </p:animEffect>
                                    <p:anim calcmode="lin" valueType="num">
                                      <p:cBhvr>
                                        <p:cTn id="114" dur="1000" fill="hold"/>
                                        <p:tgtEl>
                                          <p:spTgt spid="35"/>
                                        </p:tgtEl>
                                        <p:attrNameLst>
                                          <p:attrName>ppt_x</p:attrName>
                                        </p:attrNameLst>
                                      </p:cBhvr>
                                      <p:tavLst>
                                        <p:tav tm="0">
                                          <p:val>
                                            <p:strVal val="#ppt_x"/>
                                          </p:val>
                                        </p:tav>
                                        <p:tav tm="100000">
                                          <p:val>
                                            <p:strVal val="#ppt_x"/>
                                          </p:val>
                                        </p:tav>
                                      </p:tavLst>
                                    </p:anim>
                                    <p:anim calcmode="lin" valueType="num">
                                      <p:cBhvr>
                                        <p:cTn id="11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37"/>
                                        </p:tgtEl>
                                        <p:attrNameLst>
                                          <p:attrName>style.visibility</p:attrName>
                                        </p:attrNameLst>
                                      </p:cBhvr>
                                      <p:to>
                                        <p:strVal val="visible"/>
                                      </p:to>
                                    </p:set>
                                    <p:animEffect transition="in" filter="fade">
                                      <p:cBhvr>
                                        <p:cTn id="120" dur="1000"/>
                                        <p:tgtEl>
                                          <p:spTgt spid="37"/>
                                        </p:tgtEl>
                                      </p:cBhvr>
                                    </p:animEffect>
                                    <p:anim calcmode="lin" valueType="num">
                                      <p:cBhvr>
                                        <p:cTn id="121" dur="1000" fill="hold"/>
                                        <p:tgtEl>
                                          <p:spTgt spid="37"/>
                                        </p:tgtEl>
                                        <p:attrNameLst>
                                          <p:attrName>ppt_x</p:attrName>
                                        </p:attrNameLst>
                                      </p:cBhvr>
                                      <p:tavLst>
                                        <p:tav tm="0">
                                          <p:val>
                                            <p:strVal val="#ppt_x"/>
                                          </p:val>
                                        </p:tav>
                                        <p:tav tm="100000">
                                          <p:val>
                                            <p:strVal val="#ppt_x"/>
                                          </p:val>
                                        </p:tav>
                                      </p:tavLst>
                                    </p:anim>
                                    <p:anim calcmode="lin" valueType="num">
                                      <p:cBhvr>
                                        <p:cTn id="122" dur="1000" fill="hold"/>
                                        <p:tgtEl>
                                          <p:spTgt spid="37"/>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fade">
                                      <p:cBhvr>
                                        <p:cTn id="125" dur="1000"/>
                                        <p:tgtEl>
                                          <p:spTgt spid="39"/>
                                        </p:tgtEl>
                                      </p:cBhvr>
                                    </p:animEffect>
                                    <p:anim calcmode="lin" valueType="num">
                                      <p:cBhvr>
                                        <p:cTn id="126" dur="1000" fill="hold"/>
                                        <p:tgtEl>
                                          <p:spTgt spid="39"/>
                                        </p:tgtEl>
                                        <p:attrNameLst>
                                          <p:attrName>ppt_x</p:attrName>
                                        </p:attrNameLst>
                                      </p:cBhvr>
                                      <p:tavLst>
                                        <p:tav tm="0">
                                          <p:val>
                                            <p:strVal val="#ppt_x"/>
                                          </p:val>
                                        </p:tav>
                                        <p:tav tm="100000">
                                          <p:val>
                                            <p:strVal val="#ppt_x"/>
                                          </p:val>
                                        </p:tav>
                                      </p:tavLst>
                                    </p:anim>
                                    <p:anim calcmode="lin" valueType="num">
                                      <p:cBhvr>
                                        <p:cTn id="127" dur="1000" fill="hold"/>
                                        <p:tgtEl>
                                          <p:spTgt spid="39"/>
                                        </p:tgtEl>
                                        <p:attrNameLst>
                                          <p:attrName>ppt_y</p:attrName>
                                        </p:attrNameLst>
                                      </p:cBhvr>
                                      <p:tavLst>
                                        <p:tav tm="0">
                                          <p:val>
                                            <p:strVal val="#ppt_y+.1"/>
                                          </p:val>
                                        </p:tav>
                                        <p:tav tm="100000">
                                          <p:val>
                                            <p:strVal val="#ppt_y"/>
                                          </p:val>
                                        </p:tav>
                                      </p:tavLst>
                                    </p:anim>
                                  </p:childTnLst>
                                </p:cTn>
                              </p:par>
                              <p:par>
                                <p:cTn id="128" presetID="42" presetClass="entr" presetSubtype="0" fill="hold" nodeType="withEffect">
                                  <p:stCondLst>
                                    <p:cond delay="0"/>
                                  </p:stCondLst>
                                  <p:childTnLst>
                                    <p:set>
                                      <p:cBhvr>
                                        <p:cTn id="129" dur="1" fill="hold">
                                          <p:stCondLst>
                                            <p:cond delay="0"/>
                                          </p:stCondLst>
                                        </p:cTn>
                                        <p:tgtEl>
                                          <p:spTgt spid="17"/>
                                        </p:tgtEl>
                                        <p:attrNameLst>
                                          <p:attrName>style.visibility</p:attrName>
                                        </p:attrNameLst>
                                      </p:cBhvr>
                                      <p:to>
                                        <p:strVal val="visible"/>
                                      </p:to>
                                    </p:set>
                                    <p:animEffect transition="in" filter="fade">
                                      <p:cBhvr>
                                        <p:cTn id="130" dur="1000"/>
                                        <p:tgtEl>
                                          <p:spTgt spid="17"/>
                                        </p:tgtEl>
                                      </p:cBhvr>
                                    </p:animEffect>
                                    <p:anim calcmode="lin" valueType="num">
                                      <p:cBhvr>
                                        <p:cTn id="131" dur="1000" fill="hold"/>
                                        <p:tgtEl>
                                          <p:spTgt spid="17"/>
                                        </p:tgtEl>
                                        <p:attrNameLst>
                                          <p:attrName>ppt_x</p:attrName>
                                        </p:attrNameLst>
                                      </p:cBhvr>
                                      <p:tavLst>
                                        <p:tav tm="0">
                                          <p:val>
                                            <p:strVal val="#ppt_x"/>
                                          </p:val>
                                        </p:tav>
                                        <p:tav tm="100000">
                                          <p:val>
                                            <p:strVal val="#ppt_x"/>
                                          </p:val>
                                        </p:tav>
                                      </p:tavLst>
                                    </p:anim>
                                    <p:anim calcmode="lin" valueType="num">
                                      <p:cBhvr>
                                        <p:cTn id="132" dur="1000" fill="hold"/>
                                        <p:tgtEl>
                                          <p:spTgt spid="17"/>
                                        </p:tgtEl>
                                        <p:attrNameLst>
                                          <p:attrName>ppt_y</p:attrName>
                                        </p:attrNameLst>
                                      </p:cBhvr>
                                      <p:tavLst>
                                        <p:tav tm="0">
                                          <p:val>
                                            <p:strVal val="#ppt_y+.1"/>
                                          </p:val>
                                        </p:tav>
                                        <p:tav tm="100000">
                                          <p:val>
                                            <p:strVal val="#ppt_y"/>
                                          </p:val>
                                        </p:tav>
                                      </p:tavLst>
                                    </p:anim>
                                  </p:childTnLst>
                                </p:cTn>
                              </p:par>
                              <p:par>
                                <p:cTn id="133" presetID="42" presetClass="entr" presetSubtype="0" fill="hold" nodeType="withEffect">
                                  <p:stCondLst>
                                    <p:cond delay="0"/>
                                  </p:stCondLst>
                                  <p:childTnLst>
                                    <p:set>
                                      <p:cBhvr>
                                        <p:cTn id="134" dur="1" fill="hold">
                                          <p:stCondLst>
                                            <p:cond delay="0"/>
                                          </p:stCondLst>
                                        </p:cTn>
                                        <p:tgtEl>
                                          <p:spTgt spid="38"/>
                                        </p:tgtEl>
                                        <p:attrNameLst>
                                          <p:attrName>style.visibility</p:attrName>
                                        </p:attrNameLst>
                                      </p:cBhvr>
                                      <p:to>
                                        <p:strVal val="visible"/>
                                      </p:to>
                                    </p:set>
                                    <p:animEffect transition="in" filter="fade">
                                      <p:cBhvr>
                                        <p:cTn id="135" dur="1000"/>
                                        <p:tgtEl>
                                          <p:spTgt spid="38"/>
                                        </p:tgtEl>
                                      </p:cBhvr>
                                    </p:animEffect>
                                    <p:anim calcmode="lin" valueType="num">
                                      <p:cBhvr>
                                        <p:cTn id="136" dur="1000" fill="hold"/>
                                        <p:tgtEl>
                                          <p:spTgt spid="38"/>
                                        </p:tgtEl>
                                        <p:attrNameLst>
                                          <p:attrName>ppt_x</p:attrName>
                                        </p:attrNameLst>
                                      </p:cBhvr>
                                      <p:tavLst>
                                        <p:tav tm="0">
                                          <p:val>
                                            <p:strVal val="#ppt_x"/>
                                          </p:val>
                                        </p:tav>
                                        <p:tav tm="100000">
                                          <p:val>
                                            <p:strVal val="#ppt_x"/>
                                          </p:val>
                                        </p:tav>
                                      </p:tavLst>
                                    </p:anim>
                                    <p:anim calcmode="lin" valueType="num">
                                      <p:cBhvr>
                                        <p:cTn id="137" dur="1000" fill="hold"/>
                                        <p:tgtEl>
                                          <p:spTgt spid="38"/>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40"/>
                                        </p:tgtEl>
                                        <p:attrNameLst>
                                          <p:attrName>style.visibility</p:attrName>
                                        </p:attrNameLst>
                                      </p:cBhvr>
                                      <p:to>
                                        <p:strVal val="visible"/>
                                      </p:to>
                                    </p:set>
                                    <p:animEffect transition="in" filter="fade">
                                      <p:cBhvr>
                                        <p:cTn id="140" dur="1000"/>
                                        <p:tgtEl>
                                          <p:spTgt spid="40"/>
                                        </p:tgtEl>
                                      </p:cBhvr>
                                    </p:animEffect>
                                    <p:anim calcmode="lin" valueType="num">
                                      <p:cBhvr>
                                        <p:cTn id="141" dur="1000" fill="hold"/>
                                        <p:tgtEl>
                                          <p:spTgt spid="40"/>
                                        </p:tgtEl>
                                        <p:attrNameLst>
                                          <p:attrName>ppt_x</p:attrName>
                                        </p:attrNameLst>
                                      </p:cBhvr>
                                      <p:tavLst>
                                        <p:tav tm="0">
                                          <p:val>
                                            <p:strVal val="#ppt_x"/>
                                          </p:val>
                                        </p:tav>
                                        <p:tav tm="100000">
                                          <p:val>
                                            <p:strVal val="#ppt_x"/>
                                          </p:val>
                                        </p:tav>
                                      </p:tavLst>
                                    </p:anim>
                                    <p:anim calcmode="lin" valueType="num">
                                      <p:cBhvr>
                                        <p:cTn id="142"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grpId="0" nodeType="clickEffect">
                                  <p:stCondLst>
                                    <p:cond delay="0"/>
                                  </p:stCondLst>
                                  <p:childTnLst>
                                    <p:set>
                                      <p:cBhvr>
                                        <p:cTn id="146" dur="1" fill="hold">
                                          <p:stCondLst>
                                            <p:cond delay="0"/>
                                          </p:stCondLst>
                                        </p:cTn>
                                        <p:tgtEl>
                                          <p:spTgt spid="44"/>
                                        </p:tgtEl>
                                        <p:attrNameLst>
                                          <p:attrName>style.visibility</p:attrName>
                                        </p:attrNameLst>
                                      </p:cBhvr>
                                      <p:to>
                                        <p:strVal val="visible"/>
                                      </p:to>
                                    </p:set>
                                    <p:animEffect transition="in" filter="fade">
                                      <p:cBhvr>
                                        <p:cTn id="147" dur="1000"/>
                                        <p:tgtEl>
                                          <p:spTgt spid="44"/>
                                        </p:tgtEl>
                                      </p:cBhvr>
                                    </p:animEffect>
                                    <p:anim calcmode="lin" valueType="num">
                                      <p:cBhvr>
                                        <p:cTn id="148" dur="1000" fill="hold"/>
                                        <p:tgtEl>
                                          <p:spTgt spid="44"/>
                                        </p:tgtEl>
                                        <p:attrNameLst>
                                          <p:attrName>ppt_x</p:attrName>
                                        </p:attrNameLst>
                                      </p:cBhvr>
                                      <p:tavLst>
                                        <p:tav tm="0">
                                          <p:val>
                                            <p:strVal val="#ppt_x"/>
                                          </p:val>
                                        </p:tav>
                                        <p:tav tm="100000">
                                          <p:val>
                                            <p:strVal val="#ppt_x"/>
                                          </p:val>
                                        </p:tav>
                                      </p:tavLst>
                                    </p:anim>
                                    <p:anim calcmode="lin" valueType="num">
                                      <p:cBhvr>
                                        <p:cTn id="149" dur="1000" fill="hold"/>
                                        <p:tgtEl>
                                          <p:spTgt spid="44"/>
                                        </p:tgtEl>
                                        <p:attrNameLst>
                                          <p:attrName>ppt_y</p:attrName>
                                        </p:attrNameLst>
                                      </p:cBhvr>
                                      <p:tavLst>
                                        <p:tav tm="0">
                                          <p:val>
                                            <p:strVal val="#ppt_y+.1"/>
                                          </p:val>
                                        </p:tav>
                                        <p:tav tm="100000">
                                          <p:val>
                                            <p:strVal val="#ppt_y"/>
                                          </p:val>
                                        </p:tav>
                                      </p:tavLst>
                                    </p:anim>
                                  </p:childTnLst>
                                </p:cTn>
                              </p:par>
                              <p:par>
                                <p:cTn id="150" presetID="42" presetClass="entr" presetSubtype="0" fill="hold" nodeType="withEffect">
                                  <p:stCondLst>
                                    <p:cond delay="0"/>
                                  </p:stCondLst>
                                  <p:childTnLst>
                                    <p:set>
                                      <p:cBhvr>
                                        <p:cTn id="151" dur="1" fill="hold">
                                          <p:stCondLst>
                                            <p:cond delay="0"/>
                                          </p:stCondLst>
                                        </p:cTn>
                                        <p:tgtEl>
                                          <p:spTgt spid="42"/>
                                        </p:tgtEl>
                                        <p:attrNameLst>
                                          <p:attrName>style.visibility</p:attrName>
                                        </p:attrNameLst>
                                      </p:cBhvr>
                                      <p:to>
                                        <p:strVal val="visible"/>
                                      </p:to>
                                    </p:set>
                                    <p:animEffect transition="in" filter="fade">
                                      <p:cBhvr>
                                        <p:cTn id="152" dur="1000"/>
                                        <p:tgtEl>
                                          <p:spTgt spid="42"/>
                                        </p:tgtEl>
                                      </p:cBhvr>
                                    </p:animEffect>
                                    <p:anim calcmode="lin" valueType="num">
                                      <p:cBhvr>
                                        <p:cTn id="153" dur="1000" fill="hold"/>
                                        <p:tgtEl>
                                          <p:spTgt spid="42"/>
                                        </p:tgtEl>
                                        <p:attrNameLst>
                                          <p:attrName>ppt_x</p:attrName>
                                        </p:attrNameLst>
                                      </p:cBhvr>
                                      <p:tavLst>
                                        <p:tav tm="0">
                                          <p:val>
                                            <p:strVal val="#ppt_x"/>
                                          </p:val>
                                        </p:tav>
                                        <p:tav tm="100000">
                                          <p:val>
                                            <p:strVal val="#ppt_x"/>
                                          </p:val>
                                        </p:tav>
                                      </p:tavLst>
                                    </p:anim>
                                    <p:anim calcmode="lin" valueType="num">
                                      <p:cBhvr>
                                        <p:cTn id="154" dur="1000" fill="hold"/>
                                        <p:tgtEl>
                                          <p:spTgt spid="42"/>
                                        </p:tgtEl>
                                        <p:attrNameLst>
                                          <p:attrName>ppt_y</p:attrName>
                                        </p:attrNameLst>
                                      </p:cBhvr>
                                      <p:tavLst>
                                        <p:tav tm="0">
                                          <p:val>
                                            <p:strVal val="#ppt_y+.1"/>
                                          </p:val>
                                        </p:tav>
                                        <p:tav tm="100000">
                                          <p:val>
                                            <p:strVal val="#ppt_y"/>
                                          </p:val>
                                        </p:tav>
                                      </p:tavLst>
                                    </p:anim>
                                  </p:childTnLst>
                                </p:cTn>
                              </p:par>
                              <p:par>
                                <p:cTn id="155" presetID="42" presetClass="entr" presetSubtype="0" fill="hold" nodeType="withEffect">
                                  <p:stCondLst>
                                    <p:cond delay="0"/>
                                  </p:stCondLst>
                                  <p:childTnLst>
                                    <p:set>
                                      <p:cBhvr>
                                        <p:cTn id="156" dur="1" fill="hold">
                                          <p:stCondLst>
                                            <p:cond delay="0"/>
                                          </p:stCondLst>
                                        </p:cTn>
                                        <p:tgtEl>
                                          <p:spTgt spid="18"/>
                                        </p:tgtEl>
                                        <p:attrNameLst>
                                          <p:attrName>style.visibility</p:attrName>
                                        </p:attrNameLst>
                                      </p:cBhvr>
                                      <p:to>
                                        <p:strVal val="visible"/>
                                      </p:to>
                                    </p:set>
                                    <p:animEffect transition="in" filter="fade">
                                      <p:cBhvr>
                                        <p:cTn id="157" dur="1000"/>
                                        <p:tgtEl>
                                          <p:spTgt spid="18"/>
                                        </p:tgtEl>
                                      </p:cBhvr>
                                    </p:animEffect>
                                    <p:anim calcmode="lin" valueType="num">
                                      <p:cBhvr>
                                        <p:cTn id="158" dur="1000" fill="hold"/>
                                        <p:tgtEl>
                                          <p:spTgt spid="18"/>
                                        </p:tgtEl>
                                        <p:attrNameLst>
                                          <p:attrName>ppt_x</p:attrName>
                                        </p:attrNameLst>
                                      </p:cBhvr>
                                      <p:tavLst>
                                        <p:tav tm="0">
                                          <p:val>
                                            <p:strVal val="#ppt_x"/>
                                          </p:val>
                                        </p:tav>
                                        <p:tav tm="100000">
                                          <p:val>
                                            <p:strVal val="#ppt_x"/>
                                          </p:val>
                                        </p:tav>
                                      </p:tavLst>
                                    </p:anim>
                                    <p:anim calcmode="lin" valueType="num">
                                      <p:cBhvr>
                                        <p:cTn id="159" dur="1000" fill="hold"/>
                                        <p:tgtEl>
                                          <p:spTgt spid="18"/>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43"/>
                                        </p:tgtEl>
                                        <p:attrNameLst>
                                          <p:attrName>style.visibility</p:attrName>
                                        </p:attrNameLst>
                                      </p:cBhvr>
                                      <p:to>
                                        <p:strVal val="visible"/>
                                      </p:to>
                                    </p:set>
                                    <p:animEffect transition="in" filter="fade">
                                      <p:cBhvr>
                                        <p:cTn id="162" dur="1000"/>
                                        <p:tgtEl>
                                          <p:spTgt spid="43"/>
                                        </p:tgtEl>
                                      </p:cBhvr>
                                    </p:animEffect>
                                    <p:anim calcmode="lin" valueType="num">
                                      <p:cBhvr>
                                        <p:cTn id="163" dur="1000" fill="hold"/>
                                        <p:tgtEl>
                                          <p:spTgt spid="43"/>
                                        </p:tgtEl>
                                        <p:attrNameLst>
                                          <p:attrName>ppt_x</p:attrName>
                                        </p:attrNameLst>
                                      </p:cBhvr>
                                      <p:tavLst>
                                        <p:tav tm="0">
                                          <p:val>
                                            <p:strVal val="#ppt_x"/>
                                          </p:val>
                                        </p:tav>
                                        <p:tav tm="100000">
                                          <p:val>
                                            <p:strVal val="#ppt_x"/>
                                          </p:val>
                                        </p:tav>
                                      </p:tavLst>
                                    </p:anim>
                                    <p:anim calcmode="lin" valueType="num">
                                      <p:cBhvr>
                                        <p:cTn id="164" dur="1000" fill="hold"/>
                                        <p:tgtEl>
                                          <p:spTgt spid="43"/>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45"/>
                                        </p:tgtEl>
                                        <p:attrNameLst>
                                          <p:attrName>style.visibility</p:attrName>
                                        </p:attrNameLst>
                                      </p:cBhvr>
                                      <p:to>
                                        <p:strVal val="visible"/>
                                      </p:to>
                                    </p:set>
                                    <p:animEffect transition="in" filter="fade">
                                      <p:cBhvr>
                                        <p:cTn id="167" dur="1000"/>
                                        <p:tgtEl>
                                          <p:spTgt spid="45"/>
                                        </p:tgtEl>
                                      </p:cBhvr>
                                    </p:animEffect>
                                    <p:anim calcmode="lin" valueType="num">
                                      <p:cBhvr>
                                        <p:cTn id="168" dur="1000" fill="hold"/>
                                        <p:tgtEl>
                                          <p:spTgt spid="45"/>
                                        </p:tgtEl>
                                        <p:attrNameLst>
                                          <p:attrName>ppt_x</p:attrName>
                                        </p:attrNameLst>
                                      </p:cBhvr>
                                      <p:tavLst>
                                        <p:tav tm="0">
                                          <p:val>
                                            <p:strVal val="#ppt_x"/>
                                          </p:val>
                                        </p:tav>
                                        <p:tav tm="100000">
                                          <p:val>
                                            <p:strVal val="#ppt_x"/>
                                          </p:val>
                                        </p:tav>
                                      </p:tavLst>
                                    </p:anim>
                                    <p:anim calcmode="lin" valueType="num">
                                      <p:cBhvr>
                                        <p:cTn id="16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p:bldP spid="27" grpId="0"/>
      <p:bldP spid="30" grpId="0"/>
      <p:bldP spid="31" grpId="0"/>
      <p:bldP spid="34" grpId="0"/>
      <p:bldP spid="35" grpId="0"/>
      <p:bldP spid="39" grpId="0"/>
      <p:bldP spid="40" grpId="0"/>
      <p:bldP spid="44" grpId="0"/>
      <p:bldP spid="45" grpId="0"/>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boisei.jpg"/>
          <p:cNvPicPr>
            <a:picLocks noChangeAspect="1"/>
          </p:cNvPicPr>
          <p:nvPr/>
        </p:nvPicPr>
        <p:blipFill rotWithShape="1">
          <a:blip r:embed="rId3">
            <a:extLst>
              <a:ext uri="{28A0092B-C50C-407E-A947-70E740481C1C}">
                <a14:useLocalDpi xmlns:a14="http://schemas.microsoft.com/office/drawing/2010/main" val="0"/>
              </a:ext>
            </a:extLst>
          </a:blip>
          <a:srcRect b="5712"/>
          <a:stretch/>
        </p:blipFill>
        <p:spPr>
          <a:xfrm flipH="1">
            <a:off x="2984128" y="4022950"/>
            <a:ext cx="1100778" cy="1556861"/>
          </a:xfrm>
          <a:prstGeom prst="rect">
            <a:avLst/>
          </a:prstGeom>
        </p:spPr>
      </p:pic>
      <p:sp>
        <p:nvSpPr>
          <p:cNvPr id="4" name="Title 1"/>
          <p:cNvSpPr txBox="1">
            <a:spLocks/>
          </p:cNvSpPr>
          <p:nvPr/>
        </p:nvSpPr>
        <p:spPr>
          <a:xfrm>
            <a:off x="2539825" y="149723"/>
            <a:ext cx="4480658" cy="893401"/>
          </a:xfrm>
          <a:prstGeom prst="rect">
            <a:avLst/>
          </a:prstGeom>
          <a:solidFill>
            <a:srgbClr val="A2AFB1"/>
          </a:solidFill>
        </p:spPr>
        <p:txBody>
          <a:bodyPr vert="horz" lIns="91440" tIns="45720" rIns="91440" bIns="45720" rtlCol="0" anchor="b" anchorCtr="0">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smtClean="0">
                <a:solidFill>
                  <a:schemeClr val="bg1"/>
                </a:solidFill>
              </a:rPr>
              <a:t>Hominin taxa </a:t>
            </a:r>
          </a:p>
          <a:p>
            <a:pPr algn="ctr"/>
            <a:r>
              <a:rPr lang="en-US" sz="2400" dirty="0" smtClean="0">
                <a:solidFill>
                  <a:schemeClr val="bg1"/>
                </a:solidFill>
              </a:rPr>
              <a:t>(N=175 individuals, 11 species)</a:t>
            </a:r>
            <a:endParaRPr lang="en-US" sz="2400" dirty="0">
              <a:solidFill>
                <a:schemeClr val="bg1"/>
              </a:solidFill>
            </a:endParaRPr>
          </a:p>
        </p:txBody>
      </p:sp>
      <p:pic>
        <p:nvPicPr>
          <p:cNvPr id="7" name="Picture 6" descr="imgres.jpg"/>
          <p:cNvPicPr>
            <a:picLocks noChangeAspect="1"/>
          </p:cNvPicPr>
          <p:nvPr/>
        </p:nvPicPr>
        <p:blipFill rotWithShape="1">
          <a:blip r:embed="rId4">
            <a:extLst>
              <a:ext uri="{28A0092B-C50C-407E-A947-70E740481C1C}">
                <a14:useLocalDpi xmlns:a14="http://schemas.microsoft.com/office/drawing/2010/main" val="0"/>
              </a:ext>
            </a:extLst>
          </a:blip>
          <a:srcRect l="16451" r="15415"/>
          <a:stretch/>
        </p:blipFill>
        <p:spPr>
          <a:xfrm flipH="1">
            <a:off x="1126819" y="1541354"/>
            <a:ext cx="1358241" cy="2658005"/>
          </a:xfrm>
          <a:prstGeom prst="rect">
            <a:avLst/>
          </a:prstGeom>
        </p:spPr>
      </p:pic>
      <p:sp>
        <p:nvSpPr>
          <p:cNvPr id="8" name="TextBox 7"/>
          <p:cNvSpPr txBox="1"/>
          <p:nvPr/>
        </p:nvSpPr>
        <p:spPr>
          <a:xfrm>
            <a:off x="1089413" y="1186521"/>
            <a:ext cx="1496548" cy="338554"/>
          </a:xfrm>
          <a:prstGeom prst="rect">
            <a:avLst/>
          </a:prstGeom>
          <a:noFill/>
        </p:spPr>
        <p:txBody>
          <a:bodyPr wrap="square" rtlCol="0">
            <a:spAutoFit/>
          </a:bodyPr>
          <a:lstStyle/>
          <a:p>
            <a:pPr algn="ctr"/>
            <a:r>
              <a:rPr lang="en-US" sz="1600" i="1" dirty="0" smtClean="0">
                <a:solidFill>
                  <a:schemeClr val="bg2">
                    <a:lumMod val="25000"/>
                    <a:lumOff val="75000"/>
                  </a:schemeClr>
                </a:solidFill>
                <a:latin typeface="+mj-lt"/>
              </a:rPr>
              <a:t>Australopithecus</a:t>
            </a:r>
            <a:endParaRPr lang="en-US" sz="1600" i="1" dirty="0">
              <a:solidFill>
                <a:schemeClr val="bg2">
                  <a:lumMod val="25000"/>
                  <a:lumOff val="75000"/>
                </a:schemeClr>
              </a:solidFill>
              <a:latin typeface="+mj-lt"/>
            </a:endParaRPr>
          </a:p>
        </p:txBody>
      </p:sp>
      <p:pic>
        <p:nvPicPr>
          <p:cNvPr id="11" name="Picture 10" descr="astralplane12_0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126819" y="4348394"/>
            <a:ext cx="1461657" cy="1227792"/>
          </a:xfrm>
          <a:prstGeom prst="rect">
            <a:avLst/>
          </a:prstGeom>
        </p:spPr>
      </p:pic>
      <p:pic>
        <p:nvPicPr>
          <p:cNvPr id="12" name="Picture 11"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5993" y="4314465"/>
            <a:ext cx="1107178" cy="1265346"/>
          </a:xfrm>
          <a:prstGeom prst="rect">
            <a:avLst/>
          </a:prstGeom>
        </p:spPr>
      </p:pic>
      <p:pic>
        <p:nvPicPr>
          <p:cNvPr id="13" name="Picture 12" descr="64080-004-2C3B4C1C.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7045" y="1544978"/>
            <a:ext cx="1356125" cy="2658005"/>
          </a:xfrm>
          <a:prstGeom prst="rect">
            <a:avLst/>
          </a:prstGeom>
        </p:spPr>
      </p:pic>
      <p:sp>
        <p:nvSpPr>
          <p:cNvPr id="14" name="TextBox 13"/>
          <p:cNvSpPr txBox="1"/>
          <p:nvPr/>
        </p:nvSpPr>
        <p:spPr>
          <a:xfrm>
            <a:off x="4517714" y="1206425"/>
            <a:ext cx="1635879" cy="338554"/>
          </a:xfrm>
          <a:prstGeom prst="rect">
            <a:avLst/>
          </a:prstGeom>
          <a:noFill/>
        </p:spPr>
        <p:txBody>
          <a:bodyPr wrap="square" rtlCol="0">
            <a:spAutoFit/>
          </a:bodyPr>
          <a:lstStyle/>
          <a:p>
            <a:pPr algn="ctr"/>
            <a:r>
              <a:rPr lang="en-US" sz="1600" i="1" dirty="0" smtClean="0">
                <a:solidFill>
                  <a:schemeClr val="bg2">
                    <a:lumMod val="25000"/>
                    <a:lumOff val="75000"/>
                  </a:schemeClr>
                </a:solidFill>
                <a:latin typeface="+mj-lt"/>
              </a:rPr>
              <a:t>Pre-modern Homo</a:t>
            </a:r>
            <a:endParaRPr lang="en-US" sz="1600" i="1" dirty="0">
              <a:solidFill>
                <a:schemeClr val="bg2">
                  <a:lumMod val="25000"/>
                  <a:lumOff val="75000"/>
                </a:schemeClr>
              </a:solidFill>
              <a:latin typeface="+mj-lt"/>
            </a:endParaRPr>
          </a:p>
        </p:txBody>
      </p:sp>
      <p:sp>
        <p:nvSpPr>
          <p:cNvPr id="16" name="TextBox 15"/>
          <p:cNvSpPr txBox="1"/>
          <p:nvPr/>
        </p:nvSpPr>
        <p:spPr>
          <a:xfrm>
            <a:off x="2485060" y="1181993"/>
            <a:ext cx="2032654" cy="338554"/>
          </a:xfrm>
          <a:prstGeom prst="rect">
            <a:avLst/>
          </a:prstGeom>
          <a:noFill/>
        </p:spPr>
        <p:txBody>
          <a:bodyPr wrap="square" rtlCol="0">
            <a:spAutoFit/>
          </a:bodyPr>
          <a:lstStyle/>
          <a:p>
            <a:pPr algn="ctr"/>
            <a:r>
              <a:rPr lang="en-US" sz="1600" i="1" dirty="0" smtClean="0">
                <a:solidFill>
                  <a:schemeClr val="bg2">
                    <a:lumMod val="25000"/>
                    <a:lumOff val="75000"/>
                  </a:schemeClr>
                </a:solidFill>
                <a:latin typeface="+mj-lt"/>
              </a:rPr>
              <a:t>Paranthropus</a:t>
            </a:r>
            <a:endParaRPr lang="en-US" sz="1600" i="1" dirty="0">
              <a:solidFill>
                <a:schemeClr val="bg2">
                  <a:lumMod val="25000"/>
                  <a:lumOff val="75000"/>
                </a:schemeClr>
              </a:solidFill>
              <a:latin typeface="+mj-lt"/>
            </a:endParaRPr>
          </a:p>
        </p:txBody>
      </p:sp>
      <p:pic>
        <p:nvPicPr>
          <p:cNvPr id="18" name="Picture 17" descr="daasanach_man.jpg"/>
          <p:cNvPicPr>
            <a:picLocks noChangeAspect="1"/>
          </p:cNvPicPr>
          <p:nvPr/>
        </p:nvPicPr>
        <p:blipFill rotWithShape="1">
          <a:blip r:embed="rId8">
            <a:extLst>
              <a:ext uri="{28A0092B-C50C-407E-A947-70E740481C1C}">
                <a14:useLocalDpi xmlns:a14="http://schemas.microsoft.com/office/drawing/2010/main" val="0"/>
              </a:ext>
            </a:extLst>
          </a:blip>
          <a:srcRect l="28063" t="11706" r="16085"/>
          <a:stretch/>
        </p:blipFill>
        <p:spPr>
          <a:xfrm>
            <a:off x="6530754" y="1525075"/>
            <a:ext cx="1270157" cy="2669675"/>
          </a:xfrm>
          <a:prstGeom prst="rect">
            <a:avLst/>
          </a:prstGeom>
        </p:spPr>
      </p:pic>
      <p:sp>
        <p:nvSpPr>
          <p:cNvPr id="20" name="TextBox 19"/>
          <p:cNvSpPr txBox="1"/>
          <p:nvPr/>
        </p:nvSpPr>
        <p:spPr>
          <a:xfrm>
            <a:off x="6153593" y="1185923"/>
            <a:ext cx="2032654" cy="338554"/>
          </a:xfrm>
          <a:prstGeom prst="rect">
            <a:avLst/>
          </a:prstGeom>
          <a:noFill/>
        </p:spPr>
        <p:txBody>
          <a:bodyPr wrap="square" rtlCol="0">
            <a:spAutoFit/>
          </a:bodyPr>
          <a:lstStyle/>
          <a:p>
            <a:pPr algn="ctr"/>
            <a:r>
              <a:rPr lang="en-US" sz="1600" dirty="0" smtClean="0">
                <a:solidFill>
                  <a:schemeClr val="bg2">
                    <a:lumMod val="25000"/>
                    <a:lumOff val="75000"/>
                  </a:schemeClr>
                </a:solidFill>
                <a:latin typeface="+mj-lt"/>
              </a:rPr>
              <a:t>Modern </a:t>
            </a:r>
            <a:r>
              <a:rPr lang="en-US" sz="1600" i="1" dirty="0" smtClean="0">
                <a:solidFill>
                  <a:schemeClr val="bg2">
                    <a:lumMod val="25000"/>
                    <a:lumOff val="75000"/>
                  </a:schemeClr>
                </a:solidFill>
                <a:latin typeface="+mj-lt"/>
              </a:rPr>
              <a:t>H. sapiens</a:t>
            </a:r>
            <a:endParaRPr lang="en-US" sz="1600" i="1" dirty="0">
              <a:solidFill>
                <a:schemeClr val="bg2">
                  <a:lumMod val="25000"/>
                  <a:lumOff val="75000"/>
                </a:schemeClr>
              </a:solidFill>
              <a:latin typeface="+mj-lt"/>
            </a:endParaRPr>
          </a:p>
        </p:txBody>
      </p:sp>
      <p:pic>
        <p:nvPicPr>
          <p:cNvPr id="21" name="Picture 20" descr="image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530754" y="4310841"/>
            <a:ext cx="1380458" cy="1380458"/>
          </a:xfrm>
          <a:prstGeom prst="rect">
            <a:avLst/>
          </a:prstGeom>
        </p:spPr>
      </p:pic>
      <p:sp>
        <p:nvSpPr>
          <p:cNvPr id="22" name="TextBox 21"/>
          <p:cNvSpPr txBox="1"/>
          <p:nvPr/>
        </p:nvSpPr>
        <p:spPr>
          <a:xfrm>
            <a:off x="1825205" y="6195673"/>
            <a:ext cx="5340628" cy="461665"/>
          </a:xfrm>
          <a:prstGeom prst="rect">
            <a:avLst/>
          </a:prstGeom>
          <a:noFill/>
        </p:spPr>
        <p:txBody>
          <a:bodyPr wrap="square" rtlCol="0">
            <a:spAutoFit/>
          </a:bodyPr>
          <a:lstStyle/>
          <a:p>
            <a:pPr algn="ctr"/>
            <a:r>
              <a:rPr lang="en-US" sz="2400" dirty="0" smtClean="0">
                <a:latin typeface="+mj-lt"/>
              </a:rPr>
              <a:t>Bailey &amp; Geary (2009) dataset</a:t>
            </a:r>
            <a:endParaRPr lang="en-US" sz="2400" dirty="0">
              <a:latin typeface="+mj-lt"/>
            </a:endParaRPr>
          </a:p>
        </p:txBody>
      </p:sp>
      <p:pic>
        <p:nvPicPr>
          <p:cNvPr id="23" name="Picture 22" descr="A.afarensis.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71877" y="1524170"/>
            <a:ext cx="1311262" cy="2670580"/>
          </a:xfrm>
          <a:prstGeom prst="rect">
            <a:avLst/>
          </a:prstGeom>
        </p:spPr>
      </p:pic>
    </p:spTree>
    <p:extLst>
      <p:ext uri="{BB962C8B-B14F-4D97-AF65-F5344CB8AC3E}">
        <p14:creationId xmlns:p14="http://schemas.microsoft.com/office/powerpoint/2010/main" val="28221146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20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000"/>
                                        <p:tgtEl>
                                          <p:spTgt spid="25"/>
                                        </p:tgtEl>
                                      </p:cBhvr>
                                    </p:animEffect>
                                    <p:anim calcmode="lin" valueType="num">
                                      <p:cBhvr>
                                        <p:cTn id="40" dur="1000" fill="hold"/>
                                        <p:tgtEl>
                                          <p:spTgt spid="25"/>
                                        </p:tgtEl>
                                        <p:attrNameLst>
                                          <p:attrName>ppt_x</p:attrName>
                                        </p:attrNameLst>
                                      </p:cBhvr>
                                      <p:tavLst>
                                        <p:tav tm="0">
                                          <p:val>
                                            <p:strVal val="#ppt_x"/>
                                          </p:val>
                                        </p:tav>
                                        <p:tav tm="100000">
                                          <p:val>
                                            <p:strVal val="#ppt_x"/>
                                          </p:val>
                                        </p:tav>
                                      </p:tavLst>
                                    </p:anim>
                                    <p:anim calcmode="lin" valueType="num">
                                      <p:cBhvr>
                                        <p:cTn id="4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anim calcmode="lin" valueType="num">
                                      <p:cBhvr>
                                        <p:cTn id="57" dur="1000" fill="hold"/>
                                        <p:tgtEl>
                                          <p:spTgt spid="12"/>
                                        </p:tgtEl>
                                        <p:attrNameLst>
                                          <p:attrName>ppt_x</p:attrName>
                                        </p:attrNameLst>
                                      </p:cBhvr>
                                      <p:tavLst>
                                        <p:tav tm="0">
                                          <p:val>
                                            <p:strVal val="#ppt_x"/>
                                          </p:val>
                                        </p:tav>
                                        <p:tav tm="100000">
                                          <p:val>
                                            <p:strVal val="#ppt_x"/>
                                          </p:val>
                                        </p:tav>
                                      </p:tavLst>
                                    </p:anim>
                                    <p:anim calcmode="lin" valueType="num">
                                      <p:cBhvr>
                                        <p:cTn id="5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1000"/>
                                        <p:tgtEl>
                                          <p:spTgt spid="20"/>
                                        </p:tgtEl>
                                      </p:cBhvr>
                                    </p:animEffect>
                                    <p:anim calcmode="lin" valueType="num">
                                      <p:cBhvr>
                                        <p:cTn id="64" dur="1000" fill="hold"/>
                                        <p:tgtEl>
                                          <p:spTgt spid="20"/>
                                        </p:tgtEl>
                                        <p:attrNameLst>
                                          <p:attrName>ppt_x</p:attrName>
                                        </p:attrNameLst>
                                      </p:cBhvr>
                                      <p:tavLst>
                                        <p:tav tm="0">
                                          <p:val>
                                            <p:strVal val="#ppt_x"/>
                                          </p:val>
                                        </p:tav>
                                        <p:tav tm="100000">
                                          <p:val>
                                            <p:strVal val="#ppt_x"/>
                                          </p:val>
                                        </p:tav>
                                      </p:tavLst>
                                    </p:anim>
                                    <p:anim calcmode="lin" valueType="num">
                                      <p:cBhvr>
                                        <p:cTn id="65" dur="1000" fill="hold"/>
                                        <p:tgtEl>
                                          <p:spTgt spid="20"/>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0"/>
                                        <p:tgtEl>
                                          <p:spTgt spid="18"/>
                                        </p:tgtEl>
                                      </p:cBhvr>
                                    </p:animEffect>
                                    <p:anim calcmode="lin" valueType="num">
                                      <p:cBhvr>
                                        <p:cTn id="69" dur="1000" fill="hold"/>
                                        <p:tgtEl>
                                          <p:spTgt spid="18"/>
                                        </p:tgtEl>
                                        <p:attrNameLst>
                                          <p:attrName>ppt_x</p:attrName>
                                        </p:attrNameLst>
                                      </p:cBhvr>
                                      <p:tavLst>
                                        <p:tav tm="0">
                                          <p:val>
                                            <p:strVal val="#ppt_x"/>
                                          </p:val>
                                        </p:tav>
                                        <p:tav tm="100000">
                                          <p:val>
                                            <p:strVal val="#ppt_x"/>
                                          </p:val>
                                        </p:tav>
                                      </p:tavLst>
                                    </p:anim>
                                    <p:anim calcmode="lin" valueType="num">
                                      <p:cBhvr>
                                        <p:cTn id="70" dur="1000" fill="hold"/>
                                        <p:tgtEl>
                                          <p:spTgt spid="18"/>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1000"/>
                                        <p:tgtEl>
                                          <p:spTgt spid="21"/>
                                        </p:tgtEl>
                                      </p:cBhvr>
                                    </p:animEffect>
                                    <p:anim calcmode="lin" valueType="num">
                                      <p:cBhvr>
                                        <p:cTn id="74" dur="1000" fill="hold"/>
                                        <p:tgtEl>
                                          <p:spTgt spid="21"/>
                                        </p:tgtEl>
                                        <p:attrNameLst>
                                          <p:attrName>ppt_x</p:attrName>
                                        </p:attrNameLst>
                                      </p:cBhvr>
                                      <p:tavLst>
                                        <p:tav tm="0">
                                          <p:val>
                                            <p:strVal val="#ppt_x"/>
                                          </p:val>
                                        </p:tav>
                                        <p:tav tm="100000">
                                          <p:val>
                                            <p:strVal val="#ppt_x"/>
                                          </p:val>
                                        </p:tav>
                                      </p:tavLst>
                                    </p:anim>
                                    <p:anim calcmode="lin" valueType="num">
                                      <p:cBhvr>
                                        <p:cTn id="7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P spid="20"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48288"/>
            <a:ext cx="7924800" cy="1143000"/>
          </a:xfrm>
        </p:spPr>
        <p:txBody>
          <a:bodyPr/>
          <a:lstStyle/>
          <a:p>
            <a:pPr algn="ctr"/>
            <a:r>
              <a:rPr lang="en-US" sz="4800" b="1" dirty="0" smtClean="0"/>
              <a:t>RESULTS</a:t>
            </a:r>
            <a:endParaRPr lang="en-US" sz="4800" b="1" dirty="0"/>
          </a:p>
        </p:txBody>
      </p:sp>
    </p:spTree>
    <p:extLst>
      <p:ext uri="{BB962C8B-B14F-4D97-AF65-F5344CB8AC3E}">
        <p14:creationId xmlns:p14="http://schemas.microsoft.com/office/powerpoint/2010/main" val="247382993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33600"/>
            <a:ext cx="7924800" cy="1143000"/>
          </a:xfrm>
        </p:spPr>
        <p:txBody>
          <a:bodyPr/>
          <a:lstStyle/>
          <a:p>
            <a:pPr algn="ctr"/>
            <a:r>
              <a:rPr lang="en-US" dirty="0" smtClean="0"/>
              <a:t>Total Comparisons</a:t>
            </a:r>
            <a:endParaRPr lang="en-US" dirty="0"/>
          </a:p>
        </p:txBody>
      </p:sp>
      <p:pic>
        <p:nvPicPr>
          <p:cNvPr id="3" name="Picture 2" descr="Screen Shot 2014-04-27 at 5.27.3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7337" y="709400"/>
            <a:ext cx="4870929" cy="4017356"/>
          </a:xfrm>
          <a:prstGeom prst="rect">
            <a:avLst/>
          </a:prstGeom>
        </p:spPr>
      </p:pic>
      <p:pic>
        <p:nvPicPr>
          <p:cNvPr id="7" name="Picture 6" descr="Screen Shot 2014-04-27 at 5.26.4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190" y="709400"/>
            <a:ext cx="3705733" cy="5010099"/>
          </a:xfrm>
          <a:prstGeom prst="rect">
            <a:avLst/>
          </a:prstGeom>
        </p:spPr>
      </p:pic>
      <p:sp>
        <p:nvSpPr>
          <p:cNvPr id="11" name="TextBox 10"/>
          <p:cNvSpPr txBox="1"/>
          <p:nvPr/>
        </p:nvSpPr>
        <p:spPr>
          <a:xfrm>
            <a:off x="3111329" y="4944072"/>
            <a:ext cx="6764486" cy="584776"/>
          </a:xfrm>
          <a:prstGeom prst="rect">
            <a:avLst/>
          </a:prstGeom>
          <a:noFill/>
        </p:spPr>
        <p:txBody>
          <a:bodyPr wrap="square" rtlCol="0">
            <a:spAutoFit/>
          </a:bodyPr>
          <a:lstStyle/>
          <a:p>
            <a:pPr algn="ctr"/>
            <a:r>
              <a:rPr lang="en-US" sz="1600" dirty="0" smtClean="0">
                <a:latin typeface="+mj-lt"/>
              </a:rPr>
              <a:t>24,588 calculated climatic measures (∂</a:t>
            </a:r>
            <a:r>
              <a:rPr lang="en-US" sz="1600" baseline="30000" dirty="0" smtClean="0">
                <a:latin typeface="+mj-lt"/>
              </a:rPr>
              <a:t>18</a:t>
            </a:r>
            <a:r>
              <a:rPr lang="en-US" sz="1600" dirty="0" smtClean="0">
                <a:latin typeface="+mj-lt"/>
              </a:rPr>
              <a:t>O &amp; ∂</a:t>
            </a:r>
            <a:r>
              <a:rPr lang="en-US" sz="1600" baseline="30000" dirty="0" smtClean="0">
                <a:latin typeface="+mj-lt"/>
              </a:rPr>
              <a:t>13</a:t>
            </a:r>
            <a:r>
              <a:rPr lang="en-US" sz="1600" dirty="0" smtClean="0">
                <a:latin typeface="+mj-lt"/>
              </a:rPr>
              <a:t>C, all 6 intervals)</a:t>
            </a:r>
          </a:p>
          <a:p>
            <a:pPr algn="ctr"/>
            <a:r>
              <a:rPr lang="en-US" sz="1600" dirty="0" smtClean="0">
                <a:latin typeface="+mj-lt"/>
              </a:rPr>
              <a:t>98,352 comparisons (biological x climate &amp; time)</a:t>
            </a:r>
            <a:endParaRPr lang="en-US" sz="1600" dirty="0">
              <a:latin typeface="+mj-lt"/>
            </a:endParaRPr>
          </a:p>
        </p:txBody>
      </p:sp>
    </p:spTree>
    <p:extLst>
      <p:ext uri="{BB962C8B-B14F-4D97-AF65-F5344CB8AC3E}">
        <p14:creationId xmlns:p14="http://schemas.microsoft.com/office/powerpoint/2010/main" val="9410495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33600"/>
            <a:ext cx="7924800" cy="1143000"/>
          </a:xfrm>
        </p:spPr>
        <p:txBody>
          <a:bodyPr/>
          <a:lstStyle/>
          <a:p>
            <a:pPr algn="ctr"/>
            <a:r>
              <a:rPr lang="en-US" dirty="0" smtClean="0"/>
              <a:t>Correlations: Orders</a:t>
            </a:r>
            <a:endParaRPr lang="en-US" dirty="0"/>
          </a:p>
        </p:txBody>
      </p:sp>
      <p:pic>
        <p:nvPicPr>
          <p:cNvPr id="4" name="Picture 3"/>
          <p:cNvPicPr>
            <a:picLocks noChangeAspect="1"/>
          </p:cNvPicPr>
          <p:nvPr/>
        </p:nvPicPr>
        <p:blipFill>
          <a:blip r:embed="rId3">
            <a:alphaModFix/>
          </a:blip>
          <a:stretch>
            <a:fillRect/>
          </a:stretch>
        </p:blipFill>
        <p:spPr>
          <a:xfrm>
            <a:off x="95843" y="1526374"/>
            <a:ext cx="8941299" cy="3503356"/>
          </a:xfrm>
          <a:prstGeom prst="rect">
            <a:avLst/>
          </a:prstGeom>
          <a:solidFill>
            <a:schemeClr val="tx1"/>
          </a:solidFill>
        </p:spPr>
      </p:pic>
      <p:graphicFrame>
        <p:nvGraphicFramePr>
          <p:cNvPr id="5" name="Table 4"/>
          <p:cNvGraphicFramePr>
            <a:graphicFrameLocks noGrp="1"/>
          </p:cNvGraphicFramePr>
          <p:nvPr>
            <p:extLst>
              <p:ext uri="{D42A27DB-BD31-4B8C-83A1-F6EECF244321}">
                <p14:modId xmlns:p14="http://schemas.microsoft.com/office/powerpoint/2010/main" val="60133434"/>
              </p:ext>
            </p:extLst>
          </p:nvPr>
        </p:nvGraphicFramePr>
        <p:xfrm>
          <a:off x="5292848" y="6254827"/>
          <a:ext cx="825500" cy="279400"/>
        </p:xfrm>
        <a:graphic>
          <a:graphicData uri="http://schemas.openxmlformats.org/drawingml/2006/table">
            <a:tbl>
              <a:tblPr/>
              <a:tblGrid>
                <a:gridCol w="825500"/>
              </a:tblGrid>
              <a:tr h="279400">
                <a:tc>
                  <a:txBody>
                    <a:bodyPr/>
                    <a:lstStyle/>
                    <a:p>
                      <a:pPr algn="ctr" fontAlgn="b"/>
                      <a:r>
                        <a:rPr lang="en-US" sz="1200" b="0" i="0" u="none" strike="noStrike" dirty="0">
                          <a:solidFill>
                            <a:srgbClr val="006100"/>
                          </a:solidFill>
                          <a:effectLst/>
                          <a:latin typeface="Cambria"/>
                        </a:rPr>
                        <a:t>0.0000</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solidFill>
                      <a:srgbClr val="C6EFCE"/>
                    </a:solidFill>
                  </a:tcPr>
                </a:tc>
              </a:tr>
            </a:tbl>
          </a:graphicData>
        </a:graphic>
      </p:graphicFrame>
      <p:sp>
        <p:nvSpPr>
          <p:cNvPr id="6" name="TextBox 5"/>
          <p:cNvSpPr txBox="1"/>
          <p:nvPr/>
        </p:nvSpPr>
        <p:spPr>
          <a:xfrm>
            <a:off x="5942321" y="6201089"/>
            <a:ext cx="2592079" cy="338554"/>
          </a:xfrm>
          <a:prstGeom prst="rect">
            <a:avLst/>
          </a:prstGeom>
          <a:noFill/>
        </p:spPr>
        <p:txBody>
          <a:bodyPr wrap="square" rtlCol="0">
            <a:spAutoFit/>
          </a:bodyPr>
          <a:lstStyle/>
          <a:p>
            <a:pPr algn="ctr"/>
            <a:r>
              <a:rPr lang="en-US" sz="1600" dirty="0" smtClean="0">
                <a:latin typeface="+mj-lt"/>
              </a:rPr>
              <a:t>= Significant at P &lt; .000</a:t>
            </a:r>
            <a:endParaRPr lang="en-US" sz="1600" dirty="0">
              <a:latin typeface="+mj-lt"/>
            </a:endParaRPr>
          </a:p>
        </p:txBody>
      </p:sp>
      <p:sp>
        <p:nvSpPr>
          <p:cNvPr id="9" name="TextBox 8"/>
          <p:cNvSpPr txBox="1"/>
          <p:nvPr/>
        </p:nvSpPr>
        <p:spPr>
          <a:xfrm>
            <a:off x="3345864" y="1019822"/>
            <a:ext cx="2592079" cy="338554"/>
          </a:xfrm>
          <a:prstGeom prst="rect">
            <a:avLst/>
          </a:prstGeom>
          <a:noFill/>
        </p:spPr>
        <p:txBody>
          <a:bodyPr wrap="square" rtlCol="0">
            <a:spAutoFit/>
          </a:bodyPr>
          <a:lstStyle/>
          <a:p>
            <a:pPr algn="ctr"/>
            <a:r>
              <a:rPr lang="en-US" sz="1600" dirty="0" smtClean="0">
                <a:latin typeface="+mj-lt"/>
              </a:rPr>
              <a:t>756 correlations</a:t>
            </a:r>
            <a:endParaRPr lang="en-US" sz="1600" dirty="0">
              <a:latin typeface="+mj-lt"/>
            </a:endParaRPr>
          </a:p>
        </p:txBody>
      </p:sp>
      <p:sp>
        <p:nvSpPr>
          <p:cNvPr id="10" name="TextBox 9"/>
          <p:cNvSpPr txBox="1"/>
          <p:nvPr/>
        </p:nvSpPr>
        <p:spPr>
          <a:xfrm>
            <a:off x="609600" y="6195673"/>
            <a:ext cx="2592079" cy="338554"/>
          </a:xfrm>
          <a:prstGeom prst="rect">
            <a:avLst/>
          </a:prstGeom>
          <a:noFill/>
        </p:spPr>
        <p:txBody>
          <a:bodyPr wrap="square" rtlCol="0">
            <a:spAutoFit/>
          </a:bodyPr>
          <a:lstStyle/>
          <a:p>
            <a:pPr algn="ctr"/>
            <a:r>
              <a:rPr lang="en-US" sz="1600" dirty="0" err="1" smtClean="0">
                <a:latin typeface="+mj-lt"/>
              </a:rPr>
              <a:t>Bonferonni</a:t>
            </a:r>
            <a:r>
              <a:rPr lang="en-US" sz="1600" dirty="0" smtClean="0">
                <a:latin typeface="+mj-lt"/>
              </a:rPr>
              <a:t> correction: </a:t>
            </a:r>
            <a:r>
              <a:rPr lang="en-US" sz="1600" b="1" dirty="0" smtClean="0">
                <a:latin typeface="Lucida Grande"/>
                <a:ea typeface="Lucida Grande"/>
                <a:cs typeface="Lucida Grande"/>
              </a:rPr>
              <a:t>α </a:t>
            </a:r>
            <a:r>
              <a:rPr lang="en-US" sz="1600" dirty="0" smtClean="0">
                <a:latin typeface="+mj-lt"/>
              </a:rPr>
              <a:t>= .000</a:t>
            </a:r>
            <a:endParaRPr lang="en-US" sz="1600" dirty="0">
              <a:latin typeface="+mj-lt"/>
            </a:endParaRPr>
          </a:p>
        </p:txBody>
      </p:sp>
    </p:spTree>
    <p:extLst>
      <p:ext uri="{BB962C8B-B14F-4D97-AF65-F5344CB8AC3E}">
        <p14:creationId xmlns:p14="http://schemas.microsoft.com/office/powerpoint/2010/main" val="21293147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20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33600"/>
            <a:ext cx="7924800" cy="1143000"/>
          </a:xfrm>
        </p:spPr>
        <p:txBody>
          <a:bodyPr/>
          <a:lstStyle/>
          <a:p>
            <a:pPr algn="ctr"/>
            <a:r>
              <a:rPr lang="en-US" dirty="0" smtClean="0"/>
              <a:t>Correlations: Suborders</a:t>
            </a:r>
            <a:endParaRPr lang="en-US" dirty="0"/>
          </a:p>
        </p:txBody>
      </p:sp>
      <p:pic>
        <p:nvPicPr>
          <p:cNvPr id="5" name="Picture 4"/>
          <p:cNvPicPr>
            <a:picLocks noChangeAspect="1"/>
          </p:cNvPicPr>
          <p:nvPr/>
        </p:nvPicPr>
        <p:blipFill>
          <a:blip r:embed="rId3"/>
          <a:stretch>
            <a:fillRect/>
          </a:stretch>
        </p:blipFill>
        <p:spPr>
          <a:xfrm>
            <a:off x="115767" y="1141079"/>
            <a:ext cx="8920528" cy="4304081"/>
          </a:xfrm>
          <a:prstGeom prst="rect">
            <a:avLst/>
          </a:prstGeom>
          <a:solidFill>
            <a:srgbClr val="FFFFFF"/>
          </a:solidFill>
        </p:spPr>
      </p:pic>
      <p:graphicFrame>
        <p:nvGraphicFramePr>
          <p:cNvPr id="6" name="Table 5"/>
          <p:cNvGraphicFramePr>
            <a:graphicFrameLocks noGrp="1"/>
          </p:cNvGraphicFramePr>
          <p:nvPr>
            <p:extLst>
              <p:ext uri="{D42A27DB-BD31-4B8C-83A1-F6EECF244321}">
                <p14:modId xmlns:p14="http://schemas.microsoft.com/office/powerpoint/2010/main" val="1640857640"/>
              </p:ext>
            </p:extLst>
          </p:nvPr>
        </p:nvGraphicFramePr>
        <p:xfrm>
          <a:off x="5292848" y="6233116"/>
          <a:ext cx="825500" cy="279400"/>
        </p:xfrm>
        <a:graphic>
          <a:graphicData uri="http://schemas.openxmlformats.org/drawingml/2006/table">
            <a:tbl>
              <a:tblPr/>
              <a:tblGrid>
                <a:gridCol w="825500"/>
              </a:tblGrid>
              <a:tr h="279400">
                <a:tc>
                  <a:txBody>
                    <a:bodyPr/>
                    <a:lstStyle/>
                    <a:p>
                      <a:pPr algn="ctr" fontAlgn="b"/>
                      <a:r>
                        <a:rPr lang="en-US" sz="1200" b="0" i="0" u="none" strike="noStrike" dirty="0">
                          <a:solidFill>
                            <a:srgbClr val="006100"/>
                          </a:solidFill>
                          <a:effectLst/>
                          <a:latin typeface="Cambria"/>
                        </a:rPr>
                        <a:t>0.0000</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solidFill>
                      <a:srgbClr val="C6EFCE"/>
                    </a:solidFill>
                  </a:tcPr>
                </a:tc>
              </a:tr>
            </a:tbl>
          </a:graphicData>
        </a:graphic>
      </p:graphicFrame>
      <p:sp>
        <p:nvSpPr>
          <p:cNvPr id="7" name="TextBox 6"/>
          <p:cNvSpPr txBox="1"/>
          <p:nvPr/>
        </p:nvSpPr>
        <p:spPr>
          <a:xfrm>
            <a:off x="5942321" y="6179378"/>
            <a:ext cx="2592079" cy="338554"/>
          </a:xfrm>
          <a:prstGeom prst="rect">
            <a:avLst/>
          </a:prstGeom>
          <a:noFill/>
        </p:spPr>
        <p:txBody>
          <a:bodyPr wrap="square" rtlCol="0">
            <a:spAutoFit/>
          </a:bodyPr>
          <a:lstStyle/>
          <a:p>
            <a:pPr algn="ctr"/>
            <a:r>
              <a:rPr lang="en-US" sz="1600" dirty="0" smtClean="0">
                <a:latin typeface="+mj-lt"/>
              </a:rPr>
              <a:t>= Significant at P &lt; .000</a:t>
            </a:r>
            <a:endParaRPr lang="en-US" sz="1600" dirty="0">
              <a:latin typeface="+mj-lt"/>
            </a:endParaRPr>
          </a:p>
        </p:txBody>
      </p:sp>
      <p:sp>
        <p:nvSpPr>
          <p:cNvPr id="8" name="TextBox 7"/>
          <p:cNvSpPr txBox="1"/>
          <p:nvPr/>
        </p:nvSpPr>
        <p:spPr>
          <a:xfrm>
            <a:off x="3345864" y="709400"/>
            <a:ext cx="2592079" cy="338554"/>
          </a:xfrm>
          <a:prstGeom prst="rect">
            <a:avLst/>
          </a:prstGeom>
          <a:noFill/>
        </p:spPr>
        <p:txBody>
          <a:bodyPr wrap="square" rtlCol="0">
            <a:spAutoFit/>
          </a:bodyPr>
          <a:lstStyle/>
          <a:p>
            <a:pPr algn="ctr"/>
            <a:r>
              <a:rPr lang="en-US" sz="1600" dirty="0" smtClean="0">
                <a:latin typeface="+mj-lt"/>
              </a:rPr>
              <a:t>864 correlations</a:t>
            </a:r>
            <a:endParaRPr lang="en-US" sz="1600" dirty="0">
              <a:latin typeface="+mj-lt"/>
            </a:endParaRPr>
          </a:p>
        </p:txBody>
      </p:sp>
      <p:sp>
        <p:nvSpPr>
          <p:cNvPr id="9" name="TextBox 8"/>
          <p:cNvSpPr txBox="1"/>
          <p:nvPr/>
        </p:nvSpPr>
        <p:spPr>
          <a:xfrm>
            <a:off x="609600" y="6195673"/>
            <a:ext cx="2592079" cy="338554"/>
          </a:xfrm>
          <a:prstGeom prst="rect">
            <a:avLst/>
          </a:prstGeom>
          <a:noFill/>
        </p:spPr>
        <p:txBody>
          <a:bodyPr wrap="square" rtlCol="0">
            <a:spAutoFit/>
          </a:bodyPr>
          <a:lstStyle/>
          <a:p>
            <a:pPr algn="ctr"/>
            <a:r>
              <a:rPr lang="en-US" sz="1600" dirty="0" err="1" smtClean="0">
                <a:latin typeface="+mj-lt"/>
              </a:rPr>
              <a:t>Bonferonni</a:t>
            </a:r>
            <a:r>
              <a:rPr lang="en-US" sz="1600" dirty="0" smtClean="0">
                <a:latin typeface="+mj-lt"/>
              </a:rPr>
              <a:t> correction: </a:t>
            </a:r>
            <a:r>
              <a:rPr lang="en-US" sz="1600" b="1" dirty="0" smtClean="0">
                <a:latin typeface="Lucida Grande"/>
                <a:ea typeface="Lucida Grande"/>
                <a:cs typeface="Lucida Grande"/>
              </a:rPr>
              <a:t>α </a:t>
            </a:r>
            <a:r>
              <a:rPr lang="en-US" sz="1600" dirty="0" smtClean="0">
                <a:latin typeface="+mj-lt"/>
              </a:rPr>
              <a:t>= .000</a:t>
            </a:r>
            <a:endParaRPr lang="en-US" sz="1600" dirty="0">
              <a:latin typeface="+mj-lt"/>
            </a:endParaRPr>
          </a:p>
        </p:txBody>
      </p:sp>
    </p:spTree>
    <p:extLst>
      <p:ext uri="{BB962C8B-B14F-4D97-AF65-F5344CB8AC3E}">
        <p14:creationId xmlns:p14="http://schemas.microsoft.com/office/powerpoint/2010/main" val="38266744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0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33600"/>
            <a:ext cx="7924800" cy="1143000"/>
          </a:xfrm>
        </p:spPr>
        <p:txBody>
          <a:bodyPr/>
          <a:lstStyle/>
          <a:p>
            <a:pPr algn="ctr"/>
            <a:r>
              <a:rPr lang="en-US" dirty="0" smtClean="0"/>
              <a:t>Correlations: Hominins</a:t>
            </a:r>
            <a:endParaRPr lang="en-US" dirty="0"/>
          </a:p>
        </p:txBody>
      </p:sp>
      <p:pic>
        <p:nvPicPr>
          <p:cNvPr id="6" name="Picture 5"/>
          <p:cNvPicPr>
            <a:picLocks noChangeAspect="1"/>
          </p:cNvPicPr>
          <p:nvPr/>
        </p:nvPicPr>
        <p:blipFill>
          <a:blip r:embed="rId3"/>
          <a:stretch>
            <a:fillRect/>
          </a:stretch>
        </p:blipFill>
        <p:spPr>
          <a:xfrm>
            <a:off x="2202464" y="1144311"/>
            <a:ext cx="4155349" cy="4671134"/>
          </a:xfrm>
          <a:prstGeom prst="rect">
            <a:avLst/>
          </a:prstGeom>
          <a:solidFill>
            <a:srgbClr val="FFFFFF"/>
          </a:solidFill>
          <a:ln>
            <a:solidFill>
              <a:schemeClr val="bg1"/>
            </a:solidFill>
          </a:ln>
        </p:spPr>
      </p:pic>
      <p:graphicFrame>
        <p:nvGraphicFramePr>
          <p:cNvPr id="7" name="Table 6"/>
          <p:cNvGraphicFramePr>
            <a:graphicFrameLocks noGrp="1"/>
          </p:cNvGraphicFramePr>
          <p:nvPr>
            <p:extLst>
              <p:ext uri="{D42A27DB-BD31-4B8C-83A1-F6EECF244321}">
                <p14:modId xmlns:p14="http://schemas.microsoft.com/office/powerpoint/2010/main" val="1735257690"/>
              </p:ext>
            </p:extLst>
          </p:nvPr>
        </p:nvGraphicFramePr>
        <p:xfrm>
          <a:off x="5532313" y="6246642"/>
          <a:ext cx="825500" cy="283575"/>
        </p:xfrm>
        <a:graphic>
          <a:graphicData uri="http://schemas.openxmlformats.org/drawingml/2006/table">
            <a:tbl>
              <a:tblPr/>
              <a:tblGrid>
                <a:gridCol w="825500"/>
              </a:tblGrid>
              <a:tr h="283575">
                <a:tc>
                  <a:txBody>
                    <a:bodyPr/>
                    <a:lstStyle/>
                    <a:p>
                      <a:pPr algn="ctr" fontAlgn="b"/>
                      <a:r>
                        <a:rPr lang="en-US" sz="1200" b="0" i="0" u="none" strike="noStrike" dirty="0">
                          <a:solidFill>
                            <a:srgbClr val="006100"/>
                          </a:solidFill>
                          <a:effectLst/>
                          <a:latin typeface="Cambria"/>
                        </a:rPr>
                        <a:t>0.0000</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solidFill>
                      <a:srgbClr val="C6EFCE"/>
                    </a:solidFill>
                  </a:tcPr>
                </a:tc>
              </a:tr>
            </a:tbl>
          </a:graphicData>
        </a:graphic>
      </p:graphicFrame>
      <p:sp>
        <p:nvSpPr>
          <p:cNvPr id="8" name="TextBox 7"/>
          <p:cNvSpPr txBox="1"/>
          <p:nvPr/>
        </p:nvSpPr>
        <p:spPr>
          <a:xfrm>
            <a:off x="6126167" y="6250817"/>
            <a:ext cx="2592079" cy="338554"/>
          </a:xfrm>
          <a:prstGeom prst="rect">
            <a:avLst/>
          </a:prstGeom>
          <a:noFill/>
        </p:spPr>
        <p:txBody>
          <a:bodyPr wrap="square" rtlCol="0">
            <a:spAutoFit/>
          </a:bodyPr>
          <a:lstStyle/>
          <a:p>
            <a:pPr algn="ctr"/>
            <a:r>
              <a:rPr lang="en-US" sz="1600" dirty="0" smtClean="0">
                <a:latin typeface="+mj-lt"/>
              </a:rPr>
              <a:t>= Significant at P &lt; .000</a:t>
            </a:r>
            <a:endParaRPr lang="en-US" sz="1600" dirty="0">
              <a:latin typeface="+mj-lt"/>
            </a:endParaRPr>
          </a:p>
        </p:txBody>
      </p:sp>
      <p:sp>
        <p:nvSpPr>
          <p:cNvPr id="9" name="TextBox 8"/>
          <p:cNvSpPr txBox="1"/>
          <p:nvPr/>
        </p:nvSpPr>
        <p:spPr>
          <a:xfrm>
            <a:off x="609600" y="6195673"/>
            <a:ext cx="2592079" cy="338554"/>
          </a:xfrm>
          <a:prstGeom prst="rect">
            <a:avLst/>
          </a:prstGeom>
          <a:noFill/>
        </p:spPr>
        <p:txBody>
          <a:bodyPr wrap="square" rtlCol="0">
            <a:spAutoFit/>
          </a:bodyPr>
          <a:lstStyle/>
          <a:p>
            <a:pPr algn="ctr"/>
            <a:r>
              <a:rPr lang="en-US" sz="1600" dirty="0" err="1" smtClean="0">
                <a:latin typeface="+mj-lt"/>
              </a:rPr>
              <a:t>Bonferonni</a:t>
            </a:r>
            <a:r>
              <a:rPr lang="en-US" sz="1600" dirty="0" smtClean="0">
                <a:latin typeface="+mj-lt"/>
              </a:rPr>
              <a:t> correction: </a:t>
            </a:r>
            <a:r>
              <a:rPr lang="en-US" sz="1600" b="1" dirty="0" smtClean="0">
                <a:latin typeface="Lucida Grande"/>
                <a:ea typeface="Lucida Grande"/>
                <a:cs typeface="Lucida Grande"/>
              </a:rPr>
              <a:t>α </a:t>
            </a:r>
            <a:r>
              <a:rPr lang="en-US" sz="1600" dirty="0" smtClean="0">
                <a:latin typeface="+mj-lt"/>
              </a:rPr>
              <a:t>= .000</a:t>
            </a:r>
            <a:endParaRPr lang="en-US" sz="1600" dirty="0">
              <a:latin typeface="+mj-lt"/>
            </a:endParaRPr>
          </a:p>
        </p:txBody>
      </p:sp>
      <p:sp>
        <p:nvSpPr>
          <p:cNvPr id="11" name="TextBox 10"/>
          <p:cNvSpPr txBox="1"/>
          <p:nvPr/>
        </p:nvSpPr>
        <p:spPr>
          <a:xfrm>
            <a:off x="3201679" y="709400"/>
            <a:ext cx="2592079" cy="338554"/>
          </a:xfrm>
          <a:prstGeom prst="rect">
            <a:avLst/>
          </a:prstGeom>
          <a:noFill/>
        </p:spPr>
        <p:txBody>
          <a:bodyPr wrap="square" rtlCol="0">
            <a:spAutoFit/>
          </a:bodyPr>
          <a:lstStyle/>
          <a:p>
            <a:pPr algn="ctr"/>
            <a:r>
              <a:rPr lang="en-US" sz="1600" dirty="0" smtClean="0">
                <a:latin typeface="+mj-lt"/>
              </a:rPr>
              <a:t>36 correlations</a:t>
            </a:r>
            <a:endParaRPr lang="en-US" sz="1600" dirty="0">
              <a:latin typeface="+mj-lt"/>
            </a:endParaRPr>
          </a:p>
        </p:txBody>
      </p:sp>
    </p:spTree>
    <p:extLst>
      <p:ext uri="{BB962C8B-B14F-4D97-AF65-F5344CB8AC3E}">
        <p14:creationId xmlns:p14="http://schemas.microsoft.com/office/powerpoint/2010/main" val="1550493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0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20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500" y="2108264"/>
            <a:ext cx="7924800" cy="1143000"/>
          </a:xfrm>
        </p:spPr>
        <p:txBody>
          <a:bodyPr/>
          <a:lstStyle/>
          <a:p>
            <a:pPr algn="ctr"/>
            <a:r>
              <a:rPr lang="en-US" dirty="0" smtClean="0"/>
              <a:t>So…..now what?.....</a:t>
            </a:r>
            <a:endParaRPr lang="en-US" dirty="0"/>
          </a:p>
        </p:txBody>
      </p:sp>
    </p:spTree>
    <p:extLst>
      <p:ext uri="{BB962C8B-B14F-4D97-AF65-F5344CB8AC3E}">
        <p14:creationId xmlns:p14="http://schemas.microsoft.com/office/powerpoint/2010/main" val="141501666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33600"/>
            <a:ext cx="7924800" cy="1143000"/>
          </a:xfrm>
        </p:spPr>
        <p:txBody>
          <a:bodyPr/>
          <a:lstStyle/>
          <a:p>
            <a:pPr algn="ctr"/>
            <a:r>
              <a:rPr lang="en-US" dirty="0" smtClean="0"/>
              <a:t>Composite Score</a:t>
            </a:r>
            <a:endParaRPr lang="en-US" dirty="0"/>
          </a:p>
        </p:txBody>
      </p:sp>
      <p:sp>
        <p:nvSpPr>
          <p:cNvPr id="5" name="Content Placeholder 2"/>
          <p:cNvSpPr txBox="1">
            <a:spLocks/>
          </p:cNvSpPr>
          <p:nvPr/>
        </p:nvSpPr>
        <p:spPr>
          <a:xfrm>
            <a:off x="609601" y="1673854"/>
            <a:ext cx="7924800" cy="2382285"/>
          </a:xfrm>
          <a:prstGeom prst="rect">
            <a:avLst/>
          </a:prstGeom>
          <a:ln w="57150" cmpd="sng">
            <a:solidFill>
              <a:srgbClr val="3366FF"/>
            </a:solidFill>
          </a:ln>
        </p:spPr>
        <p:txBody>
          <a:bodyPr vert="horz" lIns="91440" tIns="45720" rIns="91440" bIns="45720" rtlCol="0">
            <a:normAutofit fontScale="25000" lnSpcReduction="20000"/>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endParaRPr lang="en-US" sz="10000" dirty="0" smtClean="0">
              <a:solidFill>
                <a:srgbClr val="3366FF"/>
              </a:solidFill>
            </a:endParaRPr>
          </a:p>
          <a:p>
            <a:pPr marL="0" indent="0" algn="ctr">
              <a:buNone/>
            </a:pPr>
            <a:r>
              <a:rPr lang="en-US" sz="12800" b="1" spc="0" dirty="0" smtClean="0">
                <a:ln w="10541" cmpd="sng">
                  <a:solidFill>
                    <a:srgbClr val="7D7D7D">
                      <a:tint val="100000"/>
                      <a:shade val="100000"/>
                      <a:satMod val="110000"/>
                    </a:srgbClr>
                  </a:solidFill>
                  <a:prstDash val="solid"/>
                </a:ln>
                <a:solidFill>
                  <a:srgbClr val="3366FF"/>
                </a:solidFill>
              </a:rPr>
              <a:t>Climatic Response Profile (CRP)</a:t>
            </a:r>
            <a:endParaRPr lang="en-US" sz="7200" dirty="0" smtClean="0">
              <a:solidFill>
                <a:srgbClr val="3366FF"/>
              </a:solidFill>
            </a:endParaRPr>
          </a:p>
          <a:p>
            <a:pPr lvl="1"/>
            <a:r>
              <a:rPr lang="en-US" sz="8000" dirty="0" smtClean="0"/>
              <a:t>= The sum of all Rho values of CC vs. Climate Variable (</a:t>
            </a:r>
            <a:r>
              <a:rPr lang="en-US" sz="8000" dirty="0">
                <a:solidFill>
                  <a:srgbClr val="A4EBE9"/>
                </a:solidFill>
              </a:rPr>
              <a:t>∂</a:t>
            </a:r>
            <a:r>
              <a:rPr lang="en-US" sz="8000" baseline="30000" dirty="0">
                <a:solidFill>
                  <a:srgbClr val="A4EBE9"/>
                </a:solidFill>
              </a:rPr>
              <a:t>18</a:t>
            </a:r>
            <a:r>
              <a:rPr lang="en-US" sz="8000" dirty="0">
                <a:solidFill>
                  <a:srgbClr val="A4EBE9"/>
                </a:solidFill>
              </a:rPr>
              <a:t>O </a:t>
            </a:r>
            <a:r>
              <a:rPr lang="en-US" sz="8000" dirty="0"/>
              <a:t>+ </a:t>
            </a:r>
            <a:r>
              <a:rPr lang="en-US" sz="8000" dirty="0">
                <a:solidFill>
                  <a:srgbClr val="CCFFCC"/>
                </a:solidFill>
              </a:rPr>
              <a:t>∂</a:t>
            </a:r>
            <a:r>
              <a:rPr lang="en-US" sz="8000" baseline="30000" dirty="0" smtClean="0">
                <a:solidFill>
                  <a:srgbClr val="CCFFCC"/>
                </a:solidFill>
              </a:rPr>
              <a:t>13</a:t>
            </a:r>
            <a:r>
              <a:rPr lang="en-US" sz="8000" dirty="0" smtClean="0">
                <a:solidFill>
                  <a:srgbClr val="CCFFCC"/>
                </a:solidFill>
              </a:rPr>
              <a:t>C</a:t>
            </a:r>
            <a:r>
              <a:rPr lang="en-US" sz="8000" dirty="0" smtClean="0"/>
              <a:t>), across all time intervals</a:t>
            </a:r>
          </a:p>
          <a:p>
            <a:pPr lvl="1"/>
            <a:r>
              <a:rPr lang="en-US" sz="8000" dirty="0" smtClean="0"/>
              <a:t>Proxies for CC responsiveness to </a:t>
            </a:r>
            <a:r>
              <a:rPr lang="en-US" sz="8000" dirty="0" smtClean="0">
                <a:solidFill>
                  <a:srgbClr val="3366FF"/>
                </a:solidFill>
              </a:rPr>
              <a:t>Variability</a:t>
            </a:r>
            <a:r>
              <a:rPr lang="en-US" sz="8000" dirty="0" smtClean="0"/>
              <a:t> (SD), </a:t>
            </a:r>
            <a:r>
              <a:rPr lang="en-US" sz="8000" dirty="0" smtClean="0">
                <a:solidFill>
                  <a:srgbClr val="FF0000"/>
                </a:solidFill>
              </a:rPr>
              <a:t>Trend </a:t>
            </a:r>
            <a:r>
              <a:rPr lang="en-US" sz="8000" dirty="0" smtClean="0"/>
              <a:t>(Mean), and </a:t>
            </a:r>
            <a:r>
              <a:rPr lang="en-US" sz="8000" dirty="0" smtClean="0">
                <a:solidFill>
                  <a:srgbClr val="008000"/>
                </a:solidFill>
              </a:rPr>
              <a:t>Rate </a:t>
            </a:r>
            <a:r>
              <a:rPr lang="en-US" sz="8000" dirty="0" smtClean="0"/>
              <a:t>of Change (Slope)</a:t>
            </a:r>
            <a:endParaRPr lang="en-US" sz="8000" dirty="0"/>
          </a:p>
          <a:p>
            <a:pPr marL="457200" lvl="1" indent="0">
              <a:buNone/>
            </a:pPr>
            <a:endParaRPr lang="en-US" sz="5400" dirty="0"/>
          </a:p>
          <a:p>
            <a:pPr marL="0" indent="0">
              <a:buNone/>
            </a:pPr>
            <a:r>
              <a:rPr lang="en-US" sz="5400" dirty="0" smtClean="0">
                <a:solidFill>
                  <a:schemeClr val="tx2">
                    <a:lumMod val="60000"/>
                    <a:lumOff val="40000"/>
                  </a:schemeClr>
                </a:solidFill>
              </a:rPr>
              <a:t> </a:t>
            </a:r>
            <a:endParaRPr lang="en-US" sz="3600" dirty="0">
              <a:solidFill>
                <a:srgbClr val="CCFFCC"/>
              </a:solidFill>
            </a:endParaRPr>
          </a:p>
        </p:txBody>
      </p:sp>
    </p:spTree>
    <p:extLst>
      <p:ext uri="{BB962C8B-B14F-4D97-AF65-F5344CB8AC3E}">
        <p14:creationId xmlns:p14="http://schemas.microsoft.com/office/powerpoint/2010/main" val="2732245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down)">
                                      <p:cBhvr>
                                        <p:cTn id="7" dur="500"/>
                                        <p:tgtEl>
                                          <p:spTgt spid="5">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wipe(down)">
                                      <p:cBhvr>
                                        <p:cTn id="10" dur="500"/>
                                        <p:tgtEl>
                                          <p:spTgt spid="5">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wipe(down)">
                                      <p:cBhvr>
                                        <p:cTn id="13" dur="500"/>
                                        <p:tgtEl>
                                          <p:spTgt spid="5">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wipe(down)">
                                      <p:cBhvr>
                                        <p:cTn id="1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43781"/>
            <a:ext cx="7924800" cy="566940"/>
          </a:xfrm>
        </p:spPr>
        <p:txBody>
          <a:bodyPr/>
          <a:lstStyle/>
          <a:p>
            <a:pPr algn="ctr"/>
            <a:r>
              <a:rPr lang="en-US" dirty="0" smtClean="0"/>
              <a:t>What drove Hominin encephalization?</a:t>
            </a:r>
            <a:endParaRPr lang="en-US" dirty="0"/>
          </a:p>
        </p:txBody>
      </p:sp>
      <p:sp>
        <p:nvSpPr>
          <p:cNvPr id="3" name="Content Placeholder 2"/>
          <p:cNvSpPr>
            <a:spLocks noGrp="1"/>
          </p:cNvSpPr>
          <p:nvPr>
            <p:ph sz="quarter" idx="13"/>
          </p:nvPr>
        </p:nvSpPr>
        <p:spPr>
          <a:xfrm>
            <a:off x="5128054" y="957978"/>
            <a:ext cx="3893147" cy="4685381"/>
          </a:xfrm>
        </p:spPr>
        <p:txBody>
          <a:bodyPr>
            <a:normAutofit fontScale="70000" lnSpcReduction="20000"/>
          </a:bodyPr>
          <a:lstStyle/>
          <a:p>
            <a:r>
              <a:rPr lang="en-US" sz="5100" dirty="0" smtClean="0">
                <a:solidFill>
                  <a:schemeClr val="tx2">
                    <a:lumMod val="60000"/>
                    <a:lumOff val="40000"/>
                  </a:schemeClr>
                </a:solidFill>
              </a:rPr>
              <a:t>Ecology?</a:t>
            </a:r>
          </a:p>
          <a:p>
            <a:pPr lvl="1"/>
            <a:r>
              <a:rPr lang="en-US" sz="3600" dirty="0" smtClean="0"/>
              <a:t>Tool use?</a:t>
            </a:r>
          </a:p>
          <a:p>
            <a:pPr lvl="1"/>
            <a:r>
              <a:rPr lang="en-US" sz="3600" dirty="0" smtClean="0">
                <a:solidFill>
                  <a:srgbClr val="FFFFFF"/>
                </a:solidFill>
              </a:rPr>
              <a:t>Meat eating?</a:t>
            </a:r>
          </a:p>
          <a:p>
            <a:r>
              <a:rPr lang="en-US" sz="5100" dirty="0" smtClean="0">
                <a:solidFill>
                  <a:schemeClr val="tx2">
                    <a:lumMod val="60000"/>
                    <a:lumOff val="40000"/>
                  </a:schemeClr>
                </a:solidFill>
              </a:rPr>
              <a:t>Sociality?</a:t>
            </a:r>
          </a:p>
          <a:p>
            <a:pPr lvl="1"/>
            <a:r>
              <a:rPr lang="en-US" sz="3600" dirty="0" smtClean="0">
                <a:solidFill>
                  <a:srgbClr val="FFFFFF"/>
                </a:solidFill>
              </a:rPr>
              <a:t>Complex social groups?</a:t>
            </a:r>
          </a:p>
          <a:p>
            <a:r>
              <a:rPr lang="en-US" sz="5800" dirty="0">
                <a:solidFill>
                  <a:schemeClr val="tx2">
                    <a:lumMod val="60000"/>
                    <a:lumOff val="40000"/>
                  </a:schemeClr>
                </a:solidFill>
              </a:rPr>
              <a:t>Climate?</a:t>
            </a:r>
          </a:p>
          <a:p>
            <a:pPr lvl="1"/>
            <a:r>
              <a:rPr lang="en-US" sz="3600" dirty="0" smtClean="0"/>
              <a:t>Aridity?</a:t>
            </a:r>
          </a:p>
          <a:p>
            <a:pPr lvl="1"/>
            <a:r>
              <a:rPr lang="en-US" sz="3600" dirty="0"/>
              <a:t>Temperature</a:t>
            </a:r>
            <a:r>
              <a:rPr lang="en-US" sz="3600" dirty="0" smtClean="0"/>
              <a:t>?</a:t>
            </a:r>
            <a:endParaRPr lang="en-US" sz="3600" dirty="0"/>
          </a:p>
          <a:p>
            <a:pPr lvl="1"/>
            <a:r>
              <a:rPr lang="en-US" sz="3600" dirty="0"/>
              <a:t>Vegetation</a:t>
            </a:r>
            <a:r>
              <a:rPr lang="en-US" sz="3600" dirty="0" smtClean="0"/>
              <a:t>?</a:t>
            </a:r>
            <a:endParaRPr lang="en-US" sz="5100" dirty="0">
              <a:solidFill>
                <a:schemeClr val="tx2">
                  <a:lumMod val="60000"/>
                  <a:lumOff val="40000"/>
                </a:schemeClr>
              </a:solidFill>
            </a:endParaRPr>
          </a:p>
        </p:txBody>
      </p:sp>
      <p:pic>
        <p:nvPicPr>
          <p:cNvPr id="6" name="Picture 5"/>
          <p:cNvPicPr>
            <a:picLocks noChangeAspect="1"/>
          </p:cNvPicPr>
          <p:nvPr/>
        </p:nvPicPr>
        <p:blipFill rotWithShape="1">
          <a:blip r:embed="rId3"/>
          <a:srcRect b="10471"/>
          <a:stretch/>
        </p:blipFill>
        <p:spPr>
          <a:xfrm>
            <a:off x="609600" y="982219"/>
            <a:ext cx="4357479" cy="4525369"/>
          </a:xfrm>
          <a:prstGeom prst="rect">
            <a:avLst/>
          </a:prstGeom>
        </p:spPr>
      </p:pic>
      <p:sp>
        <p:nvSpPr>
          <p:cNvPr id="7" name="TextBox 6"/>
          <p:cNvSpPr txBox="1"/>
          <p:nvPr/>
        </p:nvSpPr>
        <p:spPr>
          <a:xfrm>
            <a:off x="609600" y="5507588"/>
            <a:ext cx="2373441" cy="276999"/>
          </a:xfrm>
          <a:prstGeom prst="rect">
            <a:avLst/>
          </a:prstGeom>
          <a:noFill/>
        </p:spPr>
        <p:txBody>
          <a:bodyPr wrap="none" rtlCol="0">
            <a:spAutoFit/>
          </a:bodyPr>
          <a:lstStyle/>
          <a:p>
            <a:r>
              <a:rPr lang="en-US" sz="1200" dirty="0" smtClean="0">
                <a:latin typeface="+mj-lt"/>
              </a:rPr>
              <a:t>Adapted from Le Journal du Net (2010) </a:t>
            </a:r>
            <a:endParaRPr lang="en-US" sz="1200" dirty="0">
              <a:latin typeface="+mj-lt"/>
            </a:endParaRPr>
          </a:p>
        </p:txBody>
      </p:sp>
      <p:sp>
        <p:nvSpPr>
          <p:cNvPr id="8" name="Frame 7"/>
          <p:cNvSpPr/>
          <p:nvPr/>
        </p:nvSpPr>
        <p:spPr>
          <a:xfrm>
            <a:off x="5391157" y="4655871"/>
            <a:ext cx="2611716" cy="982495"/>
          </a:xfrm>
          <a:prstGeom prst="frame">
            <a:avLst>
              <a:gd name="adj1" fmla="val 4819"/>
            </a:avLst>
          </a:prstGeom>
          <a:ln>
            <a:solidFill>
              <a:srgbClr val="FF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384934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2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down)">
                                      <p:cBhvr>
                                        <p:cTn id="15" dur="500"/>
                                        <p:tgtEl>
                                          <p:spTgt spid="3">
                                            <p:txEl>
                                              <p:pRg st="0" end="0"/>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down)">
                                      <p:cBhvr>
                                        <p:cTn id="18" dur="500"/>
                                        <p:tgtEl>
                                          <p:spTgt spid="3">
                                            <p:txEl>
                                              <p:pRg st="1" end="1"/>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down)">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down)">
                                      <p:cBhvr>
                                        <p:cTn id="26" dur="500"/>
                                        <p:tgtEl>
                                          <p:spTgt spid="3">
                                            <p:txEl>
                                              <p:pRg st="3" end="3"/>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wipe(down)">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down)">
                                      <p:cBhvr>
                                        <p:cTn id="34" dur="500"/>
                                        <p:tgtEl>
                                          <p:spTgt spid="3">
                                            <p:txEl>
                                              <p:pRg st="5" end="5"/>
                                            </p:tx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wipe(down)">
                                      <p:cBhvr>
                                        <p:cTn id="40" dur="500"/>
                                        <p:tgtEl>
                                          <p:spTgt spid="3">
                                            <p:txEl>
                                              <p:pRg st="7" end="7"/>
                                            </p:tx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wipe(down)">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5"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p:cTn id="48" dur="1000" fill="hold"/>
                                        <p:tgtEl>
                                          <p:spTgt spid="8"/>
                                        </p:tgtEl>
                                        <p:attrNameLst>
                                          <p:attrName>ppt_w</p:attrName>
                                        </p:attrNameLst>
                                      </p:cBhvr>
                                      <p:tavLst>
                                        <p:tav tm="0">
                                          <p:val>
                                            <p:strVal val="#ppt_w*0.70"/>
                                          </p:val>
                                        </p:tav>
                                        <p:tav tm="100000">
                                          <p:val>
                                            <p:strVal val="#ppt_w"/>
                                          </p:val>
                                        </p:tav>
                                      </p:tavLst>
                                    </p:anim>
                                    <p:anim calcmode="lin" valueType="num">
                                      <p:cBhvr>
                                        <p:cTn id="49" dur="1000" fill="hold"/>
                                        <p:tgtEl>
                                          <p:spTgt spid="8"/>
                                        </p:tgtEl>
                                        <p:attrNameLst>
                                          <p:attrName>ppt_h</p:attrName>
                                        </p:attrNameLst>
                                      </p:cBhvr>
                                      <p:tavLst>
                                        <p:tav tm="0">
                                          <p:val>
                                            <p:strVal val="#ppt_h"/>
                                          </p:val>
                                        </p:tav>
                                        <p:tav tm="100000">
                                          <p:val>
                                            <p:strVal val="#ppt_h"/>
                                          </p:val>
                                        </p:tav>
                                      </p:tavLst>
                                    </p:anim>
                                    <p:animEffect transition="in" filter="fade">
                                      <p:cBhvr>
                                        <p:cTn id="5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349" y="-32623"/>
            <a:ext cx="9144000" cy="5591908"/>
          </a:xfrm>
          <a:prstGeom prst="rect">
            <a:avLst/>
          </a:prstGeom>
        </p:spPr>
      </p:pic>
      <p:sp>
        <p:nvSpPr>
          <p:cNvPr id="8" name="Rectangle 7"/>
          <p:cNvSpPr/>
          <p:nvPr/>
        </p:nvSpPr>
        <p:spPr>
          <a:xfrm>
            <a:off x="1006349" y="5559285"/>
            <a:ext cx="7459484" cy="923330"/>
          </a:xfrm>
          <a:prstGeom prst="rect">
            <a:avLst/>
          </a:prstGeom>
          <a:solidFill>
            <a:schemeClr val="bg1"/>
          </a:solidFill>
          <a:ln w="57150" cmpd="sng">
            <a:solidFill>
              <a:srgbClr val="0000FF"/>
            </a:solidFill>
          </a:ln>
        </p:spPr>
        <p:txBody>
          <a:bodyPr wrap="square">
            <a:spAutoFit/>
          </a:bodyPr>
          <a:lstStyle/>
          <a:p>
            <a:pPr marL="914400" indent="-914400">
              <a:buFont typeface="+mj-ea"/>
              <a:buAutoNum type="circleNumDbPlain"/>
            </a:pPr>
            <a:r>
              <a:rPr lang="en-US" dirty="0" smtClean="0">
                <a:solidFill>
                  <a:schemeClr val="tx2"/>
                </a:solidFill>
              </a:rPr>
              <a:t> </a:t>
            </a:r>
            <a:r>
              <a:rPr lang="en-US" dirty="0" smtClean="0"/>
              <a:t>Mammals</a:t>
            </a:r>
            <a:r>
              <a:rPr lang="en-US" dirty="0" smtClean="0">
                <a:solidFill>
                  <a:schemeClr val="tx2">
                    <a:lumMod val="60000"/>
                    <a:lumOff val="40000"/>
                  </a:schemeClr>
                </a:solidFill>
              </a:rPr>
              <a:t> overall appear responsive to </a:t>
            </a:r>
            <a:r>
              <a:rPr lang="en-US" dirty="0" smtClean="0">
                <a:solidFill>
                  <a:srgbClr val="3366FF"/>
                </a:solidFill>
              </a:rPr>
              <a:t>Variability </a:t>
            </a:r>
            <a:r>
              <a:rPr lang="en-US" dirty="0" smtClean="0">
                <a:solidFill>
                  <a:schemeClr val="tx2">
                    <a:lumMod val="60000"/>
                    <a:lumOff val="40000"/>
                  </a:schemeClr>
                </a:solidFill>
              </a:rPr>
              <a:t>&amp; </a:t>
            </a:r>
            <a:r>
              <a:rPr lang="en-US" dirty="0" smtClean="0">
                <a:solidFill>
                  <a:srgbClr val="FF3C37"/>
                </a:solidFill>
              </a:rPr>
              <a:t>Trend</a:t>
            </a:r>
          </a:p>
          <a:p>
            <a:pPr marL="914400" indent="-914400">
              <a:buFont typeface="+mj-ea"/>
              <a:buAutoNum type="circleNumDbPlain"/>
            </a:pPr>
            <a:r>
              <a:rPr lang="en-US" dirty="0" smtClean="0">
                <a:solidFill>
                  <a:srgbClr val="DC9E1F"/>
                </a:solidFill>
              </a:rPr>
              <a:t> </a:t>
            </a:r>
            <a:r>
              <a:rPr lang="en-US" dirty="0" smtClean="0">
                <a:solidFill>
                  <a:schemeClr val="tx2">
                    <a:lumMod val="60000"/>
                    <a:lumOff val="40000"/>
                  </a:schemeClr>
                </a:solidFill>
              </a:rPr>
              <a:t>However subdividing by Order reveals varying contributions</a:t>
            </a:r>
          </a:p>
          <a:p>
            <a:pPr marL="914400" indent="-914400">
              <a:buFont typeface="+mj-ea"/>
              <a:buAutoNum type="circleNumDbPlain"/>
            </a:pPr>
            <a:r>
              <a:rPr lang="en-US" dirty="0" smtClean="0">
                <a:solidFill>
                  <a:srgbClr val="DC9E1F"/>
                </a:solidFill>
              </a:rPr>
              <a:t> </a:t>
            </a:r>
            <a:r>
              <a:rPr lang="en-US" dirty="0" smtClean="0"/>
              <a:t>Carnivora</a:t>
            </a:r>
            <a:r>
              <a:rPr lang="en-US" dirty="0" smtClean="0">
                <a:solidFill>
                  <a:schemeClr val="tx2">
                    <a:lumMod val="60000"/>
                    <a:lumOff val="40000"/>
                  </a:schemeClr>
                </a:solidFill>
              </a:rPr>
              <a:t> are most responsive (esp. </a:t>
            </a:r>
            <a:r>
              <a:rPr lang="en-US" dirty="0" smtClean="0">
                <a:solidFill>
                  <a:srgbClr val="FF0000"/>
                </a:solidFill>
              </a:rPr>
              <a:t>Trend</a:t>
            </a:r>
            <a:r>
              <a:rPr lang="en-US" dirty="0" smtClean="0">
                <a:solidFill>
                  <a:schemeClr val="tx2">
                    <a:lumMod val="60000"/>
                    <a:lumOff val="40000"/>
                  </a:schemeClr>
                </a:solidFill>
              </a:rPr>
              <a:t>)</a:t>
            </a:r>
            <a:endParaRPr lang="en-US" dirty="0">
              <a:solidFill>
                <a:schemeClr val="tx2">
                  <a:lumMod val="60000"/>
                  <a:lumOff val="40000"/>
                </a:schemeClr>
              </a:solidFill>
            </a:endParaRPr>
          </a:p>
        </p:txBody>
      </p:sp>
      <p:pic>
        <p:nvPicPr>
          <p:cNvPr id="14" name="Picture 13" descr="imgres.jpg"/>
          <p:cNvPicPr>
            <a:picLocks noChangeAspect="1"/>
          </p:cNvPicPr>
          <p:nvPr/>
        </p:nvPicPr>
        <p:blipFill rotWithShape="1">
          <a:blip r:embed="rId4">
            <a:extLst>
              <a:ext uri="{28A0092B-C50C-407E-A947-70E740481C1C}">
                <a14:useLocalDpi xmlns:a14="http://schemas.microsoft.com/office/drawing/2010/main" val="0"/>
              </a:ext>
            </a:extLst>
          </a:blip>
          <a:srcRect l="11986" r="19844"/>
          <a:stretch/>
        </p:blipFill>
        <p:spPr>
          <a:xfrm>
            <a:off x="2048074" y="4061700"/>
            <a:ext cx="679825" cy="663631"/>
          </a:xfrm>
          <a:prstGeom prst="rect">
            <a:avLst/>
          </a:prstGeom>
        </p:spPr>
      </p:pic>
      <p:pic>
        <p:nvPicPr>
          <p:cNvPr id="15" name="Picture 14" descr="07._Camel_Profile,_near_Silverton,_NSW,_07.07.2007.jpg"/>
          <p:cNvPicPr>
            <a:picLocks noChangeAspect="1"/>
          </p:cNvPicPr>
          <p:nvPr/>
        </p:nvPicPr>
        <p:blipFill rotWithShape="1">
          <a:blip r:embed="rId5">
            <a:extLst>
              <a:ext uri="{28A0092B-C50C-407E-A947-70E740481C1C}">
                <a14:useLocalDpi xmlns:a14="http://schemas.microsoft.com/office/drawing/2010/main" val="0"/>
              </a:ext>
            </a:extLst>
          </a:blip>
          <a:srcRect t="12514" b="6883"/>
          <a:stretch/>
        </p:blipFill>
        <p:spPr>
          <a:xfrm>
            <a:off x="2058930" y="4725332"/>
            <a:ext cx="668969" cy="663631"/>
          </a:xfrm>
          <a:prstGeom prst="rect">
            <a:avLst/>
          </a:prstGeom>
        </p:spPr>
      </p:pic>
      <p:pic>
        <p:nvPicPr>
          <p:cNvPr id="16" name="Picture 15" descr="Kolmården_Wolf.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4814" y="4061700"/>
            <a:ext cx="680981" cy="662720"/>
          </a:xfrm>
          <a:prstGeom prst="rect">
            <a:avLst/>
          </a:prstGeom>
        </p:spPr>
      </p:pic>
      <p:pic>
        <p:nvPicPr>
          <p:cNvPr id="17" name="Picture 16" descr="african-lion-wallpapers-hd.jpg"/>
          <p:cNvPicPr>
            <a:picLocks noChangeAspect="1"/>
          </p:cNvPicPr>
          <p:nvPr/>
        </p:nvPicPr>
        <p:blipFill rotWithShape="1">
          <a:blip r:embed="rId7">
            <a:extLst>
              <a:ext uri="{28A0092B-C50C-407E-A947-70E740481C1C}">
                <a14:useLocalDpi xmlns:a14="http://schemas.microsoft.com/office/drawing/2010/main" val="0"/>
              </a:ext>
            </a:extLst>
          </a:blip>
          <a:srcRect l="21523" r="14342"/>
          <a:stretch/>
        </p:blipFill>
        <p:spPr>
          <a:xfrm>
            <a:off x="3224814" y="4724419"/>
            <a:ext cx="680982" cy="663632"/>
          </a:xfrm>
          <a:prstGeom prst="rect">
            <a:avLst/>
          </a:prstGeom>
        </p:spPr>
      </p:pic>
      <p:pic>
        <p:nvPicPr>
          <p:cNvPr id="18" name="Picture 17" descr="killer-whale_591_600x450.jpg"/>
          <p:cNvPicPr>
            <a:picLocks noChangeAspect="1"/>
          </p:cNvPicPr>
          <p:nvPr/>
        </p:nvPicPr>
        <p:blipFill rotWithShape="1">
          <a:blip r:embed="rId8">
            <a:extLst>
              <a:ext uri="{28A0092B-C50C-407E-A947-70E740481C1C}">
                <a14:useLocalDpi xmlns:a14="http://schemas.microsoft.com/office/drawing/2010/main" val="0"/>
              </a:ext>
            </a:extLst>
          </a:blip>
          <a:srcRect l="16680" t="6503" r="22348" b="16077"/>
          <a:stretch/>
        </p:blipFill>
        <p:spPr>
          <a:xfrm>
            <a:off x="4315505" y="4061700"/>
            <a:ext cx="680982" cy="648510"/>
          </a:xfrm>
          <a:prstGeom prst="rect">
            <a:avLst/>
          </a:prstGeom>
        </p:spPr>
      </p:pic>
      <p:pic>
        <p:nvPicPr>
          <p:cNvPr id="19" name="Picture 18" descr="basilosaurus.jpg"/>
          <p:cNvPicPr>
            <a:picLocks noChangeAspect="1"/>
          </p:cNvPicPr>
          <p:nvPr/>
        </p:nvPicPr>
        <p:blipFill rotWithShape="1">
          <a:blip r:embed="rId9">
            <a:extLst>
              <a:ext uri="{28A0092B-C50C-407E-A947-70E740481C1C}">
                <a14:useLocalDpi xmlns:a14="http://schemas.microsoft.com/office/drawing/2010/main" val="0"/>
              </a:ext>
            </a:extLst>
          </a:blip>
          <a:srcRect r="18756"/>
          <a:stretch/>
        </p:blipFill>
        <p:spPr>
          <a:xfrm>
            <a:off x="4315506" y="4710208"/>
            <a:ext cx="680982" cy="677841"/>
          </a:xfrm>
          <a:prstGeom prst="rect">
            <a:avLst/>
          </a:prstGeom>
        </p:spPr>
      </p:pic>
      <p:pic>
        <p:nvPicPr>
          <p:cNvPr id="20" name="Picture 19" descr="biddy-hedgehog-16.jpg"/>
          <p:cNvPicPr>
            <a:picLocks noChangeAspect="1"/>
          </p:cNvPicPr>
          <p:nvPr/>
        </p:nvPicPr>
        <p:blipFill rotWithShape="1">
          <a:blip r:embed="rId10">
            <a:extLst>
              <a:ext uri="{28A0092B-C50C-407E-A947-70E740481C1C}">
                <a14:useLocalDpi xmlns:a14="http://schemas.microsoft.com/office/drawing/2010/main" val="0"/>
              </a:ext>
            </a:extLst>
          </a:blip>
          <a:srcRect l="35430" t="16714" r="19042" b="18614"/>
          <a:stretch/>
        </p:blipFill>
        <p:spPr>
          <a:xfrm>
            <a:off x="5490179" y="4065849"/>
            <a:ext cx="680983" cy="644361"/>
          </a:xfrm>
          <a:prstGeom prst="rect">
            <a:avLst/>
          </a:prstGeom>
        </p:spPr>
      </p:pic>
      <p:pic>
        <p:nvPicPr>
          <p:cNvPr id="21" name="Picture 20" descr="imgres.jpg"/>
          <p:cNvPicPr>
            <a:picLocks noChangeAspect="1"/>
          </p:cNvPicPr>
          <p:nvPr/>
        </p:nvPicPr>
        <p:blipFill rotWithShape="1">
          <a:blip r:embed="rId11">
            <a:extLst>
              <a:ext uri="{28A0092B-C50C-407E-A947-70E740481C1C}">
                <a14:useLocalDpi xmlns:a14="http://schemas.microsoft.com/office/drawing/2010/main" val="0"/>
              </a:ext>
            </a:extLst>
          </a:blip>
          <a:srcRect l="19383" r="17165" b="8338"/>
          <a:stretch/>
        </p:blipFill>
        <p:spPr>
          <a:xfrm>
            <a:off x="5490179" y="4752694"/>
            <a:ext cx="680983" cy="654628"/>
          </a:xfrm>
          <a:prstGeom prst="rect">
            <a:avLst/>
          </a:prstGeom>
        </p:spPr>
      </p:pic>
      <p:pic>
        <p:nvPicPr>
          <p:cNvPr id="22" name="Picture 21" descr="rhinoceros.jpg"/>
          <p:cNvPicPr>
            <a:picLocks noChangeAspect="1"/>
          </p:cNvPicPr>
          <p:nvPr/>
        </p:nvPicPr>
        <p:blipFill rotWithShape="1">
          <a:blip r:embed="rId12">
            <a:extLst>
              <a:ext uri="{28A0092B-C50C-407E-A947-70E740481C1C}">
                <a14:useLocalDpi xmlns:a14="http://schemas.microsoft.com/office/drawing/2010/main" val="0"/>
              </a:ext>
            </a:extLst>
          </a:blip>
          <a:srcRect l="21414" t="-2238" r="6961" b="2238"/>
          <a:stretch/>
        </p:blipFill>
        <p:spPr>
          <a:xfrm>
            <a:off x="6609109" y="4696001"/>
            <a:ext cx="680983" cy="713068"/>
          </a:xfrm>
          <a:prstGeom prst="rect">
            <a:avLst/>
          </a:prstGeom>
        </p:spPr>
      </p:pic>
      <p:pic>
        <p:nvPicPr>
          <p:cNvPr id="23" name="Picture 22" descr="images.jpg"/>
          <p:cNvPicPr>
            <a:picLocks noChangeAspect="1"/>
          </p:cNvPicPr>
          <p:nvPr/>
        </p:nvPicPr>
        <p:blipFill rotWithShape="1">
          <a:blip r:embed="rId13">
            <a:extLst>
              <a:ext uri="{28A0092B-C50C-407E-A947-70E740481C1C}">
                <a14:useLocalDpi xmlns:a14="http://schemas.microsoft.com/office/drawing/2010/main" val="0"/>
              </a:ext>
            </a:extLst>
          </a:blip>
          <a:srcRect l="39261" t="12191" r="7597"/>
          <a:stretch/>
        </p:blipFill>
        <p:spPr>
          <a:xfrm>
            <a:off x="6609110" y="4066763"/>
            <a:ext cx="680983" cy="643447"/>
          </a:xfrm>
          <a:prstGeom prst="rect">
            <a:avLst/>
          </a:prstGeom>
        </p:spPr>
      </p:pic>
      <p:pic>
        <p:nvPicPr>
          <p:cNvPr id="24" name="Picture 23" descr="imgres.jpg"/>
          <p:cNvPicPr>
            <a:picLocks noChangeAspect="1"/>
          </p:cNvPicPr>
          <p:nvPr/>
        </p:nvPicPr>
        <p:blipFill rotWithShape="1">
          <a:blip r:embed="rId14">
            <a:extLst>
              <a:ext uri="{28A0092B-C50C-407E-A947-70E740481C1C}">
                <a14:useLocalDpi xmlns:a14="http://schemas.microsoft.com/office/drawing/2010/main" val="0"/>
              </a:ext>
            </a:extLst>
          </a:blip>
          <a:srcRect l="20707" t="14540" r="22337" b="15200"/>
          <a:stretch/>
        </p:blipFill>
        <p:spPr>
          <a:xfrm>
            <a:off x="7784851" y="4080972"/>
            <a:ext cx="680982" cy="629238"/>
          </a:xfrm>
          <a:prstGeom prst="rect">
            <a:avLst/>
          </a:prstGeom>
        </p:spPr>
      </p:pic>
      <p:pic>
        <p:nvPicPr>
          <p:cNvPr id="25" name="Picture 24" descr="images.jpg"/>
          <p:cNvPicPr>
            <a:picLocks noChangeAspect="1"/>
          </p:cNvPicPr>
          <p:nvPr/>
        </p:nvPicPr>
        <p:blipFill rotWithShape="1">
          <a:blip r:embed="rId15">
            <a:extLst>
              <a:ext uri="{28A0092B-C50C-407E-A947-70E740481C1C}">
                <a14:useLocalDpi xmlns:a14="http://schemas.microsoft.com/office/drawing/2010/main" val="0"/>
              </a:ext>
            </a:extLst>
          </a:blip>
          <a:srcRect l="14655" r="21447"/>
          <a:stretch/>
        </p:blipFill>
        <p:spPr>
          <a:xfrm>
            <a:off x="7784851" y="4710209"/>
            <a:ext cx="680982" cy="713069"/>
          </a:xfrm>
          <a:prstGeom prst="rect">
            <a:avLst/>
          </a:prstGeom>
        </p:spPr>
      </p:pic>
    </p:spTree>
    <p:extLst>
      <p:ext uri="{BB962C8B-B14F-4D97-AF65-F5344CB8AC3E}">
        <p14:creationId xmlns:p14="http://schemas.microsoft.com/office/powerpoint/2010/main" val="14951313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anim calcmode="lin" valueType="num">
                                      <p:cBhvr>
                                        <p:cTn id="44" dur="1000" fill="hold"/>
                                        <p:tgtEl>
                                          <p:spTgt spid="20"/>
                                        </p:tgtEl>
                                        <p:attrNameLst>
                                          <p:attrName>ppt_x</p:attrName>
                                        </p:attrNameLst>
                                      </p:cBhvr>
                                      <p:tavLst>
                                        <p:tav tm="0">
                                          <p:val>
                                            <p:strVal val="#ppt_x"/>
                                          </p:val>
                                        </p:tav>
                                        <p:tav tm="100000">
                                          <p:val>
                                            <p:strVal val="#ppt_x"/>
                                          </p:val>
                                        </p:tav>
                                      </p:tavLst>
                                    </p:anim>
                                    <p:anim calcmode="lin" valueType="num">
                                      <p:cBhvr>
                                        <p:cTn id="45" dur="1000" fill="hold"/>
                                        <p:tgtEl>
                                          <p:spTgt spid="20"/>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1000"/>
                                        <p:tgtEl>
                                          <p:spTgt spid="21"/>
                                        </p:tgtEl>
                                      </p:cBhvr>
                                    </p:animEffect>
                                    <p:anim calcmode="lin" valueType="num">
                                      <p:cBhvr>
                                        <p:cTn id="49" dur="1000" fill="hold"/>
                                        <p:tgtEl>
                                          <p:spTgt spid="21"/>
                                        </p:tgtEl>
                                        <p:attrNameLst>
                                          <p:attrName>ppt_x</p:attrName>
                                        </p:attrNameLst>
                                      </p:cBhvr>
                                      <p:tavLst>
                                        <p:tav tm="0">
                                          <p:val>
                                            <p:strVal val="#ppt_x"/>
                                          </p:val>
                                        </p:tav>
                                        <p:tav tm="100000">
                                          <p:val>
                                            <p:strVal val="#ppt_x"/>
                                          </p:val>
                                        </p:tav>
                                      </p:tavLst>
                                    </p:anim>
                                    <p:anim calcmode="lin" valueType="num">
                                      <p:cBhvr>
                                        <p:cTn id="5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000"/>
                                        <p:tgtEl>
                                          <p:spTgt spid="23"/>
                                        </p:tgtEl>
                                      </p:cBhvr>
                                    </p:animEffect>
                                    <p:anim calcmode="lin" valueType="num">
                                      <p:cBhvr>
                                        <p:cTn id="56" dur="1000" fill="hold"/>
                                        <p:tgtEl>
                                          <p:spTgt spid="23"/>
                                        </p:tgtEl>
                                        <p:attrNameLst>
                                          <p:attrName>ppt_x</p:attrName>
                                        </p:attrNameLst>
                                      </p:cBhvr>
                                      <p:tavLst>
                                        <p:tav tm="0">
                                          <p:val>
                                            <p:strVal val="#ppt_x"/>
                                          </p:val>
                                        </p:tav>
                                        <p:tav tm="100000">
                                          <p:val>
                                            <p:strVal val="#ppt_x"/>
                                          </p:val>
                                        </p:tav>
                                      </p:tavLst>
                                    </p:anim>
                                    <p:anim calcmode="lin" valueType="num">
                                      <p:cBhvr>
                                        <p:cTn id="57" dur="1000" fill="hold"/>
                                        <p:tgtEl>
                                          <p:spTgt spid="23"/>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1000"/>
                                        <p:tgtEl>
                                          <p:spTgt spid="22"/>
                                        </p:tgtEl>
                                      </p:cBhvr>
                                    </p:animEffect>
                                    <p:anim calcmode="lin" valueType="num">
                                      <p:cBhvr>
                                        <p:cTn id="61" dur="1000" fill="hold"/>
                                        <p:tgtEl>
                                          <p:spTgt spid="22"/>
                                        </p:tgtEl>
                                        <p:attrNameLst>
                                          <p:attrName>ppt_x</p:attrName>
                                        </p:attrNameLst>
                                      </p:cBhvr>
                                      <p:tavLst>
                                        <p:tav tm="0">
                                          <p:val>
                                            <p:strVal val="#ppt_x"/>
                                          </p:val>
                                        </p:tav>
                                        <p:tav tm="100000">
                                          <p:val>
                                            <p:strVal val="#ppt_x"/>
                                          </p:val>
                                        </p:tav>
                                      </p:tavLst>
                                    </p:anim>
                                    <p:anim calcmode="lin" valueType="num">
                                      <p:cBhvr>
                                        <p:cTn id="6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1000"/>
                                        <p:tgtEl>
                                          <p:spTgt spid="24"/>
                                        </p:tgtEl>
                                      </p:cBhvr>
                                    </p:animEffect>
                                    <p:anim calcmode="lin" valueType="num">
                                      <p:cBhvr>
                                        <p:cTn id="68" dur="1000" fill="hold"/>
                                        <p:tgtEl>
                                          <p:spTgt spid="24"/>
                                        </p:tgtEl>
                                        <p:attrNameLst>
                                          <p:attrName>ppt_x</p:attrName>
                                        </p:attrNameLst>
                                      </p:cBhvr>
                                      <p:tavLst>
                                        <p:tav tm="0">
                                          <p:val>
                                            <p:strVal val="#ppt_x"/>
                                          </p:val>
                                        </p:tav>
                                        <p:tav tm="100000">
                                          <p:val>
                                            <p:strVal val="#ppt_x"/>
                                          </p:val>
                                        </p:tav>
                                      </p:tavLst>
                                    </p:anim>
                                    <p:anim calcmode="lin" valueType="num">
                                      <p:cBhvr>
                                        <p:cTn id="69" dur="1000" fill="hold"/>
                                        <p:tgtEl>
                                          <p:spTgt spid="24"/>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1000"/>
                                        <p:tgtEl>
                                          <p:spTgt spid="25"/>
                                        </p:tgtEl>
                                      </p:cBhvr>
                                    </p:animEffect>
                                    <p:anim calcmode="lin" valueType="num">
                                      <p:cBhvr>
                                        <p:cTn id="73" dur="1000" fill="hold"/>
                                        <p:tgtEl>
                                          <p:spTgt spid="25"/>
                                        </p:tgtEl>
                                        <p:attrNameLst>
                                          <p:attrName>ppt_x</p:attrName>
                                        </p:attrNameLst>
                                      </p:cBhvr>
                                      <p:tavLst>
                                        <p:tav tm="0">
                                          <p:val>
                                            <p:strVal val="#ppt_x"/>
                                          </p:val>
                                        </p:tav>
                                        <p:tav tm="100000">
                                          <p:val>
                                            <p:strVal val="#ppt_x"/>
                                          </p:val>
                                        </p:tav>
                                      </p:tavLst>
                                    </p:anim>
                                    <p:anim calcmode="lin" valueType="num">
                                      <p:cBhvr>
                                        <p:cTn id="7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0" y="0"/>
            <a:ext cx="9144000" cy="5996354"/>
          </a:xfrm>
          <a:prstGeom prst="rect">
            <a:avLst/>
          </a:prstGeom>
        </p:spPr>
      </p:pic>
      <p:sp>
        <p:nvSpPr>
          <p:cNvPr id="8" name="Rectangle 7"/>
          <p:cNvSpPr/>
          <p:nvPr/>
        </p:nvSpPr>
        <p:spPr>
          <a:xfrm>
            <a:off x="734504" y="5534689"/>
            <a:ext cx="7627778" cy="923330"/>
          </a:xfrm>
          <a:prstGeom prst="rect">
            <a:avLst/>
          </a:prstGeom>
          <a:solidFill>
            <a:srgbClr val="000000"/>
          </a:solidFill>
          <a:ln w="57150" cmpd="sng">
            <a:solidFill>
              <a:srgbClr val="0000FF"/>
            </a:solidFill>
          </a:ln>
        </p:spPr>
        <p:txBody>
          <a:bodyPr wrap="square">
            <a:spAutoFit/>
          </a:bodyPr>
          <a:lstStyle/>
          <a:p>
            <a:pPr marL="914400" indent="-914400">
              <a:buFont typeface="+mj-ea"/>
              <a:buAutoNum type="circleNumDbPlain"/>
            </a:pPr>
            <a:r>
              <a:rPr lang="en-US" dirty="0" smtClean="0">
                <a:solidFill>
                  <a:srgbClr val="DC9E1F"/>
                </a:solidFill>
              </a:rPr>
              <a:t> </a:t>
            </a:r>
            <a:r>
              <a:rPr lang="en-US" dirty="0" smtClean="0"/>
              <a:t>Feliformes </a:t>
            </a:r>
            <a:r>
              <a:rPr lang="en-US" dirty="0" smtClean="0">
                <a:solidFill>
                  <a:schemeClr val="tx2">
                    <a:lumMod val="60000"/>
                    <a:lumOff val="40000"/>
                  </a:schemeClr>
                </a:solidFill>
              </a:rPr>
              <a:t>(</a:t>
            </a:r>
            <a:r>
              <a:rPr lang="en-US" dirty="0" smtClean="0">
                <a:solidFill>
                  <a:srgbClr val="FF0000"/>
                </a:solidFill>
              </a:rPr>
              <a:t>Trend</a:t>
            </a:r>
            <a:r>
              <a:rPr lang="en-US" dirty="0" smtClean="0">
                <a:solidFill>
                  <a:schemeClr val="tx2">
                    <a:lumMod val="60000"/>
                    <a:lumOff val="40000"/>
                  </a:schemeClr>
                </a:solidFill>
              </a:rPr>
              <a:t>) &amp; </a:t>
            </a:r>
            <a:r>
              <a:rPr lang="en-US" dirty="0" err="1" smtClean="0"/>
              <a:t>Haplorrhines</a:t>
            </a:r>
            <a:r>
              <a:rPr lang="en-US" dirty="0" smtClean="0">
                <a:solidFill>
                  <a:schemeClr val="tx2">
                    <a:lumMod val="60000"/>
                    <a:lumOff val="40000"/>
                  </a:schemeClr>
                </a:solidFill>
              </a:rPr>
              <a:t> (</a:t>
            </a:r>
            <a:r>
              <a:rPr lang="en-US" dirty="0" smtClean="0">
                <a:solidFill>
                  <a:srgbClr val="3366FF"/>
                </a:solidFill>
              </a:rPr>
              <a:t>Variability</a:t>
            </a:r>
            <a:r>
              <a:rPr lang="en-US" dirty="0" smtClean="0">
                <a:solidFill>
                  <a:schemeClr val="tx2">
                    <a:lumMod val="60000"/>
                    <a:lumOff val="40000"/>
                  </a:schemeClr>
                </a:solidFill>
              </a:rPr>
              <a:t>, </a:t>
            </a:r>
            <a:r>
              <a:rPr lang="en-US" dirty="0" smtClean="0">
                <a:solidFill>
                  <a:srgbClr val="FF0000"/>
                </a:solidFill>
              </a:rPr>
              <a:t>Trend</a:t>
            </a:r>
            <a:r>
              <a:rPr lang="en-US" dirty="0" smtClean="0">
                <a:solidFill>
                  <a:schemeClr val="tx2">
                    <a:lumMod val="60000"/>
                    <a:lumOff val="40000"/>
                  </a:schemeClr>
                </a:solidFill>
              </a:rPr>
              <a:t> &amp; </a:t>
            </a:r>
            <a:r>
              <a:rPr lang="en-US" dirty="0" smtClean="0">
                <a:solidFill>
                  <a:srgbClr val="008000"/>
                </a:solidFill>
              </a:rPr>
              <a:t>Rate</a:t>
            </a:r>
            <a:r>
              <a:rPr lang="en-US" dirty="0" smtClean="0">
                <a:solidFill>
                  <a:schemeClr val="tx2">
                    <a:lumMod val="60000"/>
                    <a:lumOff val="40000"/>
                  </a:schemeClr>
                </a:solidFill>
              </a:rPr>
              <a:t>)</a:t>
            </a:r>
          </a:p>
          <a:p>
            <a:pPr marL="914400" indent="-914400">
              <a:buFont typeface="+mj-ea"/>
              <a:buAutoNum type="circleNumDbPlain"/>
            </a:pPr>
            <a:r>
              <a:rPr lang="en-US" dirty="0" smtClean="0">
                <a:solidFill>
                  <a:srgbClr val="DC9E1F"/>
                </a:solidFill>
              </a:rPr>
              <a:t> </a:t>
            </a:r>
            <a:r>
              <a:rPr lang="en-US" dirty="0" smtClean="0">
                <a:solidFill>
                  <a:schemeClr val="tx2">
                    <a:lumMod val="60000"/>
                    <a:lumOff val="40000"/>
                  </a:schemeClr>
                </a:solidFill>
              </a:rPr>
              <a:t>Intermediate to </a:t>
            </a:r>
            <a:r>
              <a:rPr lang="en-US" dirty="0" err="1">
                <a:solidFill>
                  <a:srgbClr val="FFFFFF"/>
                </a:solidFill>
              </a:rPr>
              <a:t>Feliformes</a:t>
            </a:r>
            <a:r>
              <a:rPr lang="en-US" dirty="0">
                <a:solidFill>
                  <a:schemeClr val="tx2">
                    <a:lumMod val="60000"/>
                    <a:lumOff val="40000"/>
                  </a:schemeClr>
                </a:solidFill>
              </a:rPr>
              <a:t> </a:t>
            </a:r>
            <a:r>
              <a:rPr lang="en-US" dirty="0" smtClean="0">
                <a:solidFill>
                  <a:schemeClr val="tx2">
                    <a:lumMod val="60000"/>
                    <a:lumOff val="40000"/>
                  </a:schemeClr>
                </a:solidFill>
              </a:rPr>
              <a:t>&amp; </a:t>
            </a:r>
            <a:r>
              <a:rPr lang="en-US" dirty="0" err="1" smtClean="0">
                <a:solidFill>
                  <a:srgbClr val="FFFFFF"/>
                </a:solidFill>
              </a:rPr>
              <a:t>Haplorrhines</a:t>
            </a:r>
            <a:r>
              <a:rPr lang="en-US" dirty="0" smtClean="0">
                <a:solidFill>
                  <a:schemeClr val="tx2">
                    <a:lumMod val="60000"/>
                    <a:lumOff val="40000"/>
                  </a:schemeClr>
                </a:solidFill>
              </a:rPr>
              <a:t> </a:t>
            </a:r>
            <a:r>
              <a:rPr lang="en-US" dirty="0">
                <a:solidFill>
                  <a:schemeClr val="tx2">
                    <a:lumMod val="60000"/>
                    <a:lumOff val="40000"/>
                  </a:schemeClr>
                </a:solidFill>
              </a:rPr>
              <a:t>in responsiveness to </a:t>
            </a:r>
            <a:r>
              <a:rPr lang="en-US" dirty="0">
                <a:solidFill>
                  <a:srgbClr val="FF0000"/>
                </a:solidFill>
              </a:rPr>
              <a:t>Trend</a:t>
            </a:r>
            <a:r>
              <a:rPr lang="en-US" dirty="0">
                <a:solidFill>
                  <a:schemeClr val="tx2">
                    <a:lumMod val="60000"/>
                    <a:lumOff val="40000"/>
                  </a:schemeClr>
                </a:solidFill>
              </a:rPr>
              <a:t> </a:t>
            </a:r>
            <a:r>
              <a:rPr lang="en-US" dirty="0" smtClean="0">
                <a:solidFill>
                  <a:schemeClr val="tx2">
                    <a:lumMod val="60000"/>
                    <a:lumOff val="40000"/>
                  </a:schemeClr>
                </a:solidFill>
              </a:rPr>
              <a:t>&amp; </a:t>
            </a:r>
            <a:r>
              <a:rPr lang="en-US" dirty="0" smtClean="0">
                <a:solidFill>
                  <a:srgbClr val="008000"/>
                </a:solidFill>
              </a:rPr>
              <a:t>Rate </a:t>
            </a:r>
          </a:p>
          <a:p>
            <a:pPr marL="914400" indent="-914400">
              <a:buFont typeface="+mj-ea"/>
              <a:buAutoNum type="circleNumDbPlain"/>
            </a:pPr>
            <a:r>
              <a:rPr lang="en-US" dirty="0" smtClean="0">
                <a:solidFill>
                  <a:srgbClr val="DC9E1F"/>
                </a:solidFill>
              </a:rPr>
              <a:t> </a:t>
            </a:r>
            <a:r>
              <a:rPr lang="en-US" dirty="0" smtClean="0">
                <a:solidFill>
                  <a:srgbClr val="FFFFFF"/>
                </a:solidFill>
              </a:rPr>
              <a:t>Hominins</a:t>
            </a:r>
            <a:r>
              <a:rPr lang="en-US" dirty="0" smtClean="0">
                <a:solidFill>
                  <a:schemeClr val="tx2">
                    <a:lumMod val="60000"/>
                    <a:lumOff val="40000"/>
                  </a:schemeClr>
                </a:solidFill>
              </a:rPr>
              <a:t> show </a:t>
            </a:r>
            <a:r>
              <a:rPr lang="en-US" i="1" dirty="0" smtClean="0">
                <a:solidFill>
                  <a:schemeClr val="tx2">
                    <a:lumMod val="60000"/>
                    <a:lumOff val="40000"/>
                  </a:schemeClr>
                </a:solidFill>
              </a:rPr>
              <a:t>NO </a:t>
            </a:r>
            <a:r>
              <a:rPr lang="en-US" dirty="0" smtClean="0">
                <a:solidFill>
                  <a:schemeClr val="tx2">
                    <a:lumMod val="60000"/>
                    <a:lumOff val="40000"/>
                  </a:schemeClr>
                </a:solidFill>
              </a:rPr>
              <a:t>responsiveness to </a:t>
            </a:r>
            <a:r>
              <a:rPr lang="en-US" dirty="0" smtClean="0">
                <a:solidFill>
                  <a:srgbClr val="3366FF"/>
                </a:solidFill>
              </a:rPr>
              <a:t>Variability</a:t>
            </a:r>
          </a:p>
        </p:txBody>
      </p:sp>
      <p:pic>
        <p:nvPicPr>
          <p:cNvPr id="14" name="Picture 13" descr="imgres.jpg"/>
          <p:cNvPicPr>
            <a:picLocks noChangeAspect="1"/>
          </p:cNvPicPr>
          <p:nvPr/>
        </p:nvPicPr>
        <p:blipFill rotWithShape="1">
          <a:blip r:embed="rId4">
            <a:extLst>
              <a:ext uri="{28A0092B-C50C-407E-A947-70E740481C1C}">
                <a14:useLocalDpi xmlns:a14="http://schemas.microsoft.com/office/drawing/2010/main" val="0"/>
              </a:ext>
            </a:extLst>
          </a:blip>
          <a:srcRect l="11986" r="19844"/>
          <a:stretch/>
        </p:blipFill>
        <p:spPr>
          <a:xfrm>
            <a:off x="734504" y="4490099"/>
            <a:ext cx="679825" cy="663631"/>
          </a:xfrm>
          <a:prstGeom prst="rect">
            <a:avLst/>
          </a:prstGeom>
        </p:spPr>
      </p:pic>
      <p:pic>
        <p:nvPicPr>
          <p:cNvPr id="15" name="Picture 14" descr="07._Camel_Profile,_near_Silverton,_NSW,_07.07.2007.jpg"/>
          <p:cNvPicPr>
            <a:picLocks noChangeAspect="1"/>
          </p:cNvPicPr>
          <p:nvPr/>
        </p:nvPicPr>
        <p:blipFill rotWithShape="1">
          <a:blip r:embed="rId5">
            <a:extLst>
              <a:ext uri="{28A0092B-C50C-407E-A947-70E740481C1C}">
                <a14:useLocalDpi xmlns:a14="http://schemas.microsoft.com/office/drawing/2010/main" val="0"/>
              </a:ext>
            </a:extLst>
          </a:blip>
          <a:srcRect t="12514" b="6883"/>
          <a:stretch/>
        </p:blipFill>
        <p:spPr>
          <a:xfrm>
            <a:off x="1655513" y="4490099"/>
            <a:ext cx="668969" cy="663631"/>
          </a:xfrm>
          <a:prstGeom prst="rect">
            <a:avLst/>
          </a:prstGeom>
        </p:spPr>
      </p:pic>
      <p:pic>
        <p:nvPicPr>
          <p:cNvPr id="16" name="Picture 15" descr="Kolmården_Wolf.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0473" y="4491010"/>
            <a:ext cx="680981" cy="662720"/>
          </a:xfrm>
          <a:prstGeom prst="rect">
            <a:avLst/>
          </a:prstGeom>
        </p:spPr>
      </p:pic>
      <p:pic>
        <p:nvPicPr>
          <p:cNvPr id="17" name="Picture 16" descr="african-lion-wallpapers-hd.jpg"/>
          <p:cNvPicPr>
            <a:picLocks noChangeAspect="1"/>
          </p:cNvPicPr>
          <p:nvPr/>
        </p:nvPicPr>
        <p:blipFill rotWithShape="1">
          <a:blip r:embed="rId7">
            <a:extLst>
              <a:ext uri="{28A0092B-C50C-407E-A947-70E740481C1C}">
                <a14:useLocalDpi xmlns:a14="http://schemas.microsoft.com/office/drawing/2010/main" val="0"/>
              </a:ext>
            </a:extLst>
          </a:blip>
          <a:srcRect l="21523" r="14342"/>
          <a:stretch/>
        </p:blipFill>
        <p:spPr>
          <a:xfrm>
            <a:off x="3454319" y="4490098"/>
            <a:ext cx="680982" cy="663632"/>
          </a:xfrm>
          <a:prstGeom prst="rect">
            <a:avLst/>
          </a:prstGeom>
        </p:spPr>
      </p:pic>
      <p:pic>
        <p:nvPicPr>
          <p:cNvPr id="18" name="Picture 17" descr="killer-whale_591_600x450.jpg"/>
          <p:cNvPicPr>
            <a:picLocks noChangeAspect="1"/>
          </p:cNvPicPr>
          <p:nvPr/>
        </p:nvPicPr>
        <p:blipFill rotWithShape="1">
          <a:blip r:embed="rId8">
            <a:extLst>
              <a:ext uri="{28A0092B-C50C-407E-A947-70E740481C1C}">
                <a14:useLocalDpi xmlns:a14="http://schemas.microsoft.com/office/drawing/2010/main" val="0"/>
              </a:ext>
            </a:extLst>
          </a:blip>
          <a:srcRect l="16680" t="6503" r="22348" b="16077"/>
          <a:stretch/>
        </p:blipFill>
        <p:spPr>
          <a:xfrm>
            <a:off x="4304648" y="4490098"/>
            <a:ext cx="680982" cy="648510"/>
          </a:xfrm>
          <a:prstGeom prst="rect">
            <a:avLst/>
          </a:prstGeom>
        </p:spPr>
      </p:pic>
      <p:pic>
        <p:nvPicPr>
          <p:cNvPr id="22" name="Picture 21" descr="rhinoceros.jpg"/>
          <p:cNvPicPr>
            <a:picLocks noChangeAspect="1"/>
          </p:cNvPicPr>
          <p:nvPr/>
        </p:nvPicPr>
        <p:blipFill rotWithShape="1">
          <a:blip r:embed="rId9">
            <a:extLst>
              <a:ext uri="{28A0092B-C50C-407E-A947-70E740481C1C}">
                <a14:useLocalDpi xmlns:a14="http://schemas.microsoft.com/office/drawing/2010/main" val="0"/>
              </a:ext>
            </a:extLst>
          </a:blip>
          <a:srcRect l="21414" t="4695" r="6961" b="2238"/>
          <a:stretch/>
        </p:blipFill>
        <p:spPr>
          <a:xfrm>
            <a:off x="6075554" y="4469913"/>
            <a:ext cx="680983" cy="663632"/>
          </a:xfrm>
          <a:prstGeom prst="rect">
            <a:avLst/>
          </a:prstGeom>
        </p:spPr>
      </p:pic>
      <p:pic>
        <p:nvPicPr>
          <p:cNvPr id="23" name="Picture 22" descr="images.jpg"/>
          <p:cNvPicPr>
            <a:picLocks noChangeAspect="1"/>
          </p:cNvPicPr>
          <p:nvPr/>
        </p:nvPicPr>
        <p:blipFill rotWithShape="1">
          <a:blip r:embed="rId10">
            <a:extLst>
              <a:ext uri="{28A0092B-C50C-407E-A947-70E740481C1C}">
                <a14:useLocalDpi xmlns:a14="http://schemas.microsoft.com/office/drawing/2010/main" val="0"/>
              </a:ext>
            </a:extLst>
          </a:blip>
          <a:srcRect l="39261" t="12191" r="7597"/>
          <a:stretch/>
        </p:blipFill>
        <p:spPr>
          <a:xfrm>
            <a:off x="5189684" y="4490098"/>
            <a:ext cx="680983" cy="643447"/>
          </a:xfrm>
          <a:prstGeom prst="rect">
            <a:avLst/>
          </a:prstGeom>
        </p:spPr>
      </p:pic>
      <p:pic>
        <p:nvPicPr>
          <p:cNvPr id="24" name="Picture 23" descr="imgres.jpg"/>
          <p:cNvPicPr>
            <a:picLocks noChangeAspect="1"/>
          </p:cNvPicPr>
          <p:nvPr/>
        </p:nvPicPr>
        <p:blipFill rotWithShape="1">
          <a:blip r:embed="rId11">
            <a:extLst>
              <a:ext uri="{28A0092B-C50C-407E-A947-70E740481C1C}">
                <a14:useLocalDpi xmlns:a14="http://schemas.microsoft.com/office/drawing/2010/main" val="0"/>
              </a:ext>
            </a:extLst>
          </a:blip>
          <a:srcRect l="20707" t="14540" r="22337" b="15200"/>
          <a:stretch/>
        </p:blipFill>
        <p:spPr>
          <a:xfrm>
            <a:off x="7863805" y="4469913"/>
            <a:ext cx="717217" cy="662720"/>
          </a:xfrm>
          <a:prstGeom prst="rect">
            <a:avLst/>
          </a:prstGeom>
        </p:spPr>
      </p:pic>
      <p:pic>
        <p:nvPicPr>
          <p:cNvPr id="25" name="Picture 24" descr="images.jpg"/>
          <p:cNvPicPr>
            <a:picLocks noChangeAspect="1"/>
          </p:cNvPicPr>
          <p:nvPr/>
        </p:nvPicPr>
        <p:blipFill rotWithShape="1">
          <a:blip r:embed="rId12">
            <a:extLst>
              <a:ext uri="{28A0092B-C50C-407E-A947-70E740481C1C}">
                <a14:useLocalDpi xmlns:a14="http://schemas.microsoft.com/office/drawing/2010/main" val="0"/>
              </a:ext>
            </a:extLst>
          </a:blip>
          <a:srcRect l="14655" r="21447" b="6933"/>
          <a:stretch/>
        </p:blipFill>
        <p:spPr>
          <a:xfrm>
            <a:off x="6975861" y="4474976"/>
            <a:ext cx="680982" cy="663632"/>
          </a:xfrm>
          <a:prstGeom prst="rect">
            <a:avLst/>
          </a:prstGeom>
        </p:spPr>
      </p:pic>
      <p:pic>
        <p:nvPicPr>
          <p:cNvPr id="20" name="Picture 19"/>
          <p:cNvPicPr>
            <a:picLocks noChangeAspect="1"/>
          </p:cNvPicPr>
          <p:nvPr/>
        </p:nvPicPr>
        <p:blipFill rotWithShape="1">
          <a:blip r:embed="rId13"/>
          <a:srcRect l="19951" b="10329"/>
          <a:stretch/>
        </p:blipFill>
        <p:spPr>
          <a:xfrm>
            <a:off x="7840731" y="131209"/>
            <a:ext cx="1269976" cy="5106884"/>
          </a:xfrm>
          <a:prstGeom prst="rect">
            <a:avLst/>
          </a:prstGeom>
        </p:spPr>
      </p:pic>
      <p:pic>
        <p:nvPicPr>
          <p:cNvPr id="30" name="Picture 29" descr="images.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04602" y="4319478"/>
            <a:ext cx="906161" cy="1035612"/>
          </a:xfrm>
          <a:prstGeom prst="rect">
            <a:avLst/>
          </a:prstGeom>
        </p:spPr>
      </p:pic>
    </p:spTree>
    <p:extLst>
      <p:ext uri="{BB962C8B-B14F-4D97-AF65-F5344CB8AC3E}">
        <p14:creationId xmlns:p14="http://schemas.microsoft.com/office/powerpoint/2010/main" val="34409109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1000"/>
                                        <p:tgtEl>
                                          <p:spTgt spid="23"/>
                                        </p:tgtEl>
                                      </p:cBhvr>
                                    </p:animEffect>
                                    <p:anim calcmode="lin" valueType="num">
                                      <p:cBhvr>
                                        <p:cTn id="39" dur="1000" fill="hold"/>
                                        <p:tgtEl>
                                          <p:spTgt spid="23"/>
                                        </p:tgtEl>
                                        <p:attrNameLst>
                                          <p:attrName>ppt_x</p:attrName>
                                        </p:attrNameLst>
                                      </p:cBhvr>
                                      <p:tavLst>
                                        <p:tav tm="0">
                                          <p:val>
                                            <p:strVal val="#ppt_x"/>
                                          </p:val>
                                        </p:tav>
                                        <p:tav tm="100000">
                                          <p:val>
                                            <p:strVal val="#ppt_x"/>
                                          </p:val>
                                        </p:tav>
                                      </p:tavLst>
                                    </p:anim>
                                    <p:anim calcmode="lin" valueType="num">
                                      <p:cBhvr>
                                        <p:cTn id="40" dur="1000" fill="hold"/>
                                        <p:tgtEl>
                                          <p:spTgt spid="23"/>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000"/>
                                        <p:tgtEl>
                                          <p:spTgt spid="22"/>
                                        </p:tgtEl>
                                      </p:cBhvr>
                                    </p:animEffect>
                                    <p:anim calcmode="lin" valueType="num">
                                      <p:cBhvr>
                                        <p:cTn id="44" dur="1000" fill="hold"/>
                                        <p:tgtEl>
                                          <p:spTgt spid="22"/>
                                        </p:tgtEl>
                                        <p:attrNameLst>
                                          <p:attrName>ppt_x</p:attrName>
                                        </p:attrNameLst>
                                      </p:cBhvr>
                                      <p:tavLst>
                                        <p:tav tm="0">
                                          <p:val>
                                            <p:strVal val="#ppt_x"/>
                                          </p:val>
                                        </p:tav>
                                        <p:tav tm="100000">
                                          <p:val>
                                            <p:strVal val="#ppt_x"/>
                                          </p:val>
                                        </p:tav>
                                      </p:tavLst>
                                    </p:anim>
                                    <p:anim calcmode="lin" valueType="num">
                                      <p:cBhvr>
                                        <p:cTn id="4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1000"/>
                                        <p:tgtEl>
                                          <p:spTgt spid="25"/>
                                        </p:tgtEl>
                                      </p:cBhvr>
                                    </p:animEffect>
                                    <p:anim calcmode="lin" valueType="num">
                                      <p:cBhvr>
                                        <p:cTn id="51" dur="1000" fill="hold"/>
                                        <p:tgtEl>
                                          <p:spTgt spid="25"/>
                                        </p:tgtEl>
                                        <p:attrNameLst>
                                          <p:attrName>ppt_x</p:attrName>
                                        </p:attrNameLst>
                                      </p:cBhvr>
                                      <p:tavLst>
                                        <p:tav tm="0">
                                          <p:val>
                                            <p:strVal val="#ppt_x"/>
                                          </p:val>
                                        </p:tav>
                                        <p:tav tm="100000">
                                          <p:val>
                                            <p:strVal val="#ppt_x"/>
                                          </p:val>
                                        </p:tav>
                                      </p:tavLst>
                                    </p:anim>
                                    <p:anim calcmode="lin" valueType="num">
                                      <p:cBhvr>
                                        <p:cTn id="52" dur="1000" fill="hold"/>
                                        <p:tgtEl>
                                          <p:spTgt spid="25"/>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1000"/>
                                        <p:tgtEl>
                                          <p:spTgt spid="24"/>
                                        </p:tgtEl>
                                      </p:cBhvr>
                                    </p:animEffect>
                                    <p:anim calcmode="lin" valueType="num">
                                      <p:cBhvr>
                                        <p:cTn id="56" dur="1000" fill="hold"/>
                                        <p:tgtEl>
                                          <p:spTgt spid="24"/>
                                        </p:tgtEl>
                                        <p:attrNameLst>
                                          <p:attrName>ppt_x</p:attrName>
                                        </p:attrNameLst>
                                      </p:cBhvr>
                                      <p:tavLst>
                                        <p:tav tm="0">
                                          <p:val>
                                            <p:strVal val="#ppt_x"/>
                                          </p:val>
                                        </p:tav>
                                        <p:tav tm="100000">
                                          <p:val>
                                            <p:strVal val="#ppt_x"/>
                                          </p:val>
                                        </p:tav>
                                      </p:tavLst>
                                    </p:anim>
                                    <p:anim calcmode="lin" valueType="num">
                                      <p:cBhvr>
                                        <p:cTn id="5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1000"/>
                                        <p:tgtEl>
                                          <p:spTgt spid="30"/>
                                        </p:tgtEl>
                                      </p:cBhvr>
                                    </p:animEffect>
                                    <p:anim calcmode="lin" valueType="num">
                                      <p:cBhvr>
                                        <p:cTn id="63" dur="1000" fill="hold"/>
                                        <p:tgtEl>
                                          <p:spTgt spid="30"/>
                                        </p:tgtEl>
                                        <p:attrNameLst>
                                          <p:attrName>ppt_x</p:attrName>
                                        </p:attrNameLst>
                                      </p:cBhvr>
                                      <p:tavLst>
                                        <p:tav tm="0">
                                          <p:val>
                                            <p:strVal val="#ppt_x"/>
                                          </p:val>
                                        </p:tav>
                                        <p:tav tm="100000">
                                          <p:val>
                                            <p:strVal val="#ppt_x"/>
                                          </p:val>
                                        </p:tav>
                                      </p:tavLst>
                                    </p:anim>
                                    <p:anim calcmode="lin" valueType="num">
                                      <p:cBhvr>
                                        <p:cTn id="64" dur="1000" fill="hold"/>
                                        <p:tgtEl>
                                          <p:spTgt spid="30"/>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1000"/>
                                        <p:tgtEl>
                                          <p:spTgt spid="20"/>
                                        </p:tgtEl>
                                      </p:cBhvr>
                                    </p:animEffect>
                                    <p:anim calcmode="lin" valueType="num">
                                      <p:cBhvr>
                                        <p:cTn id="68" dur="1000" fill="hold"/>
                                        <p:tgtEl>
                                          <p:spTgt spid="20"/>
                                        </p:tgtEl>
                                        <p:attrNameLst>
                                          <p:attrName>ppt_x</p:attrName>
                                        </p:attrNameLst>
                                      </p:cBhvr>
                                      <p:tavLst>
                                        <p:tav tm="0">
                                          <p:val>
                                            <p:strVal val="#ppt_x"/>
                                          </p:val>
                                        </p:tav>
                                        <p:tav tm="100000">
                                          <p:val>
                                            <p:strVal val="#ppt_x"/>
                                          </p:val>
                                        </p:tav>
                                      </p:tavLst>
                                    </p:anim>
                                    <p:anim calcmode="lin" valueType="num">
                                      <p:cBhvr>
                                        <p:cTn id="6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389245" y="131703"/>
            <a:ext cx="4308593" cy="5473710"/>
          </a:xfrm>
          <a:prstGeom prst="rect">
            <a:avLst/>
          </a:prstGeom>
        </p:spPr>
      </p:pic>
      <p:pic>
        <p:nvPicPr>
          <p:cNvPr id="30" name="Picture 29"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3347" y="131703"/>
            <a:ext cx="1210028" cy="1382889"/>
          </a:xfrm>
          <a:prstGeom prst="rect">
            <a:avLst/>
          </a:prstGeom>
        </p:spPr>
      </p:pic>
      <p:cxnSp>
        <p:nvCxnSpPr>
          <p:cNvPr id="6" name="Straight Arrow Connector 5"/>
          <p:cNvCxnSpPr/>
          <p:nvPr/>
        </p:nvCxnSpPr>
        <p:spPr>
          <a:xfrm flipV="1">
            <a:off x="3245069" y="2323630"/>
            <a:ext cx="1543301" cy="846666"/>
          </a:xfrm>
          <a:prstGeom prst="straightConnector1">
            <a:avLst/>
          </a:prstGeom>
          <a:ln w="57150" cmpd="sng">
            <a:solidFill>
              <a:srgbClr val="FF00FF"/>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245069" y="3170296"/>
            <a:ext cx="1543301" cy="592667"/>
          </a:xfrm>
          <a:prstGeom prst="straightConnector1">
            <a:avLst/>
          </a:prstGeom>
          <a:ln w="57150" cmpd="sng">
            <a:solidFill>
              <a:srgbClr val="FF00FF"/>
            </a:solidFill>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rotWithShape="1">
          <a:blip r:embed="rId5"/>
          <a:srcRect l="-36" b="10329"/>
          <a:stretch/>
        </p:blipFill>
        <p:spPr>
          <a:xfrm>
            <a:off x="1711217" y="131703"/>
            <a:ext cx="1533852" cy="4935648"/>
          </a:xfrm>
          <a:prstGeom prst="rect">
            <a:avLst/>
          </a:prstGeom>
        </p:spPr>
      </p:pic>
      <p:pic>
        <p:nvPicPr>
          <p:cNvPr id="11" name="Picture 10"/>
          <p:cNvPicPr>
            <a:picLocks noChangeAspect="1"/>
          </p:cNvPicPr>
          <p:nvPr/>
        </p:nvPicPr>
        <p:blipFill rotWithShape="1">
          <a:blip r:embed="rId6"/>
          <a:srcRect t="62518" b="21303"/>
          <a:stretch/>
        </p:blipFill>
        <p:spPr>
          <a:xfrm>
            <a:off x="1711217" y="4443602"/>
            <a:ext cx="1533852" cy="978624"/>
          </a:xfrm>
          <a:prstGeom prst="rect">
            <a:avLst/>
          </a:prstGeom>
        </p:spPr>
      </p:pic>
      <p:sp>
        <p:nvSpPr>
          <p:cNvPr id="8" name="Rectangle 7"/>
          <p:cNvSpPr/>
          <p:nvPr/>
        </p:nvSpPr>
        <p:spPr>
          <a:xfrm>
            <a:off x="734504" y="5513560"/>
            <a:ext cx="7627778" cy="923330"/>
          </a:xfrm>
          <a:prstGeom prst="rect">
            <a:avLst/>
          </a:prstGeom>
          <a:solidFill>
            <a:srgbClr val="000000"/>
          </a:solidFill>
          <a:ln w="57150" cmpd="sng">
            <a:solidFill>
              <a:srgbClr val="0000FF"/>
            </a:solidFill>
          </a:ln>
        </p:spPr>
        <p:txBody>
          <a:bodyPr wrap="square">
            <a:spAutoFit/>
          </a:bodyPr>
          <a:lstStyle/>
          <a:p>
            <a:pPr marL="914400" indent="-914400">
              <a:buFont typeface="+mj-ea"/>
              <a:buAutoNum type="circleNumDbPlain"/>
            </a:pPr>
            <a:r>
              <a:rPr lang="en-US" dirty="0" smtClean="0">
                <a:solidFill>
                  <a:srgbClr val="DC9E1F"/>
                </a:solidFill>
              </a:rPr>
              <a:t> </a:t>
            </a:r>
            <a:r>
              <a:rPr lang="en-US" dirty="0" smtClean="0"/>
              <a:t>Hominins </a:t>
            </a:r>
            <a:r>
              <a:rPr lang="en-US" dirty="0" smtClean="0">
                <a:solidFill>
                  <a:schemeClr val="tx2">
                    <a:lumMod val="60000"/>
                    <a:lumOff val="40000"/>
                  </a:schemeClr>
                </a:solidFill>
              </a:rPr>
              <a:t>are highly responsive to a cooling </a:t>
            </a:r>
            <a:r>
              <a:rPr lang="en-US" dirty="0" smtClean="0">
                <a:solidFill>
                  <a:srgbClr val="FF0000"/>
                </a:solidFill>
              </a:rPr>
              <a:t>Trend</a:t>
            </a:r>
          </a:p>
          <a:p>
            <a:pPr marL="914400" indent="-914400">
              <a:buFont typeface="+mj-ea"/>
              <a:buAutoNum type="circleNumDbPlain"/>
            </a:pPr>
            <a:r>
              <a:rPr lang="en-US" dirty="0" smtClean="0">
                <a:solidFill>
                  <a:srgbClr val="DC9E1F"/>
                </a:solidFill>
              </a:rPr>
              <a:t> </a:t>
            </a:r>
            <a:r>
              <a:rPr lang="en-US" dirty="0" smtClean="0">
                <a:solidFill>
                  <a:schemeClr val="tx2">
                    <a:lumMod val="60000"/>
                    <a:lumOff val="40000"/>
                  </a:schemeClr>
                </a:solidFill>
              </a:rPr>
              <a:t>Slight responsiveness to </a:t>
            </a:r>
            <a:r>
              <a:rPr lang="en-US" dirty="0" smtClean="0">
                <a:solidFill>
                  <a:srgbClr val="3366FF"/>
                </a:solidFill>
              </a:rPr>
              <a:t>Variability</a:t>
            </a:r>
            <a:r>
              <a:rPr lang="en-US" dirty="0" smtClean="0">
                <a:solidFill>
                  <a:schemeClr val="tx2">
                    <a:lumMod val="60000"/>
                    <a:lumOff val="40000"/>
                  </a:schemeClr>
                </a:solidFill>
              </a:rPr>
              <a:t>, but negative for </a:t>
            </a:r>
            <a:r>
              <a:rPr lang="en-US" dirty="0" smtClean="0">
                <a:solidFill>
                  <a:srgbClr val="CCFFCC"/>
                </a:solidFill>
              </a:rPr>
              <a:t>Vegetation</a:t>
            </a:r>
          </a:p>
          <a:p>
            <a:pPr marL="914400" indent="-914400">
              <a:buFont typeface="+mj-ea"/>
              <a:buAutoNum type="circleNumDbPlain"/>
            </a:pPr>
            <a:r>
              <a:rPr lang="en-US" dirty="0" smtClean="0">
                <a:solidFill>
                  <a:srgbClr val="DC9E1F"/>
                </a:solidFill>
              </a:rPr>
              <a:t> </a:t>
            </a:r>
            <a:r>
              <a:rPr lang="en-US" dirty="0" smtClean="0">
                <a:solidFill>
                  <a:srgbClr val="B42925"/>
                </a:solidFill>
              </a:rPr>
              <a:t>Carnivora </a:t>
            </a:r>
            <a:r>
              <a:rPr lang="en-US" dirty="0" smtClean="0">
                <a:solidFill>
                  <a:schemeClr val="tx2">
                    <a:lumMod val="60000"/>
                    <a:lumOff val="40000"/>
                  </a:schemeClr>
                </a:solidFill>
              </a:rPr>
              <a:t>are slightly negatively responding to </a:t>
            </a:r>
            <a:r>
              <a:rPr lang="en-US" dirty="0" smtClean="0">
                <a:solidFill>
                  <a:srgbClr val="3366FF"/>
                </a:solidFill>
              </a:rPr>
              <a:t>Variability</a:t>
            </a:r>
            <a:r>
              <a:rPr lang="en-US" dirty="0" smtClean="0">
                <a:solidFill>
                  <a:schemeClr val="tx2">
                    <a:lumMod val="60000"/>
                    <a:lumOff val="40000"/>
                  </a:schemeClr>
                </a:solidFill>
              </a:rPr>
              <a:t> in the last 3.2Mya</a:t>
            </a:r>
            <a:endParaRPr lang="en-US" dirty="0" smtClean="0">
              <a:solidFill>
                <a:srgbClr val="3366FF"/>
              </a:solidFill>
            </a:endParaRPr>
          </a:p>
        </p:txBody>
      </p:sp>
      <p:pic>
        <p:nvPicPr>
          <p:cNvPr id="12" name="Picture 11"/>
          <p:cNvPicPr>
            <a:picLocks noChangeAspect="1"/>
          </p:cNvPicPr>
          <p:nvPr/>
        </p:nvPicPr>
        <p:blipFill rotWithShape="1">
          <a:blip r:embed="rId7"/>
          <a:srcRect t="62858" b="22871"/>
          <a:stretch/>
        </p:blipFill>
        <p:spPr>
          <a:xfrm>
            <a:off x="4389245" y="4443602"/>
            <a:ext cx="4322429" cy="860880"/>
          </a:xfrm>
          <a:prstGeom prst="rect">
            <a:avLst/>
          </a:prstGeom>
        </p:spPr>
      </p:pic>
      <p:sp>
        <p:nvSpPr>
          <p:cNvPr id="13" name="TextBox 12"/>
          <p:cNvSpPr txBox="1"/>
          <p:nvPr/>
        </p:nvSpPr>
        <p:spPr>
          <a:xfrm>
            <a:off x="3535051" y="4726242"/>
            <a:ext cx="1300356" cy="369332"/>
          </a:xfrm>
          <a:prstGeom prst="rect">
            <a:avLst/>
          </a:prstGeom>
          <a:noFill/>
        </p:spPr>
        <p:txBody>
          <a:bodyPr wrap="none" rtlCol="0">
            <a:spAutoFit/>
          </a:bodyPr>
          <a:lstStyle/>
          <a:p>
            <a:r>
              <a:rPr lang="en-US" dirty="0" smtClean="0">
                <a:solidFill>
                  <a:srgbClr val="B42925"/>
                </a:solidFill>
              </a:rPr>
              <a:t>CARNIVORA</a:t>
            </a:r>
            <a:endParaRPr lang="en-US" dirty="0">
              <a:solidFill>
                <a:srgbClr val="B42925"/>
              </a:solidFill>
            </a:endParaRPr>
          </a:p>
        </p:txBody>
      </p:sp>
    </p:spTree>
    <p:extLst>
      <p:ext uri="{BB962C8B-B14F-4D97-AF65-F5344CB8AC3E}">
        <p14:creationId xmlns:p14="http://schemas.microsoft.com/office/powerpoint/2010/main" val="25446837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53" presetClass="entr" presetSubtype="16"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par>
                                <p:cTn id="20" presetID="22" presetClass="entr" presetSubtype="8"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par>
                                <p:cTn id="23" presetID="22" presetClass="entr" presetSubtype="8"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143781"/>
            <a:ext cx="7924800" cy="56694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smtClean="0"/>
              <a:t>Main Conclusions</a:t>
            </a:r>
            <a:endParaRPr lang="en-US" dirty="0"/>
          </a:p>
        </p:txBody>
      </p:sp>
      <p:sp>
        <p:nvSpPr>
          <p:cNvPr id="5" name="Content Placeholder 2"/>
          <p:cNvSpPr>
            <a:spLocks noGrp="1"/>
          </p:cNvSpPr>
          <p:nvPr>
            <p:ph sz="quarter" idx="13"/>
          </p:nvPr>
        </p:nvSpPr>
        <p:spPr>
          <a:xfrm>
            <a:off x="609600" y="1373853"/>
            <a:ext cx="7924800" cy="4114800"/>
          </a:xfrm>
        </p:spPr>
        <p:txBody>
          <a:bodyPr>
            <a:normAutofit fontScale="62500" lnSpcReduction="20000"/>
          </a:bodyPr>
          <a:lstStyle/>
          <a:p>
            <a:pPr marL="914400" indent="-914400">
              <a:buFont typeface="+mj-ea"/>
              <a:buAutoNum type="circleNumDbPlain"/>
            </a:pPr>
            <a:r>
              <a:rPr lang="en-US" sz="5100" dirty="0" smtClean="0">
                <a:solidFill>
                  <a:schemeClr val="tx2">
                    <a:lumMod val="60000"/>
                    <a:lumOff val="40000"/>
                  </a:schemeClr>
                </a:solidFill>
              </a:rPr>
              <a:t>Climatic </a:t>
            </a:r>
            <a:r>
              <a:rPr lang="en-US" sz="5100" dirty="0" smtClean="0">
                <a:solidFill>
                  <a:srgbClr val="3366FF"/>
                </a:solidFill>
              </a:rPr>
              <a:t>Variability</a:t>
            </a:r>
            <a:r>
              <a:rPr lang="en-US" sz="5100" dirty="0" smtClean="0">
                <a:solidFill>
                  <a:schemeClr val="tx2">
                    <a:lumMod val="60000"/>
                    <a:lumOff val="40000"/>
                  </a:schemeClr>
                </a:solidFill>
              </a:rPr>
              <a:t>, </a:t>
            </a:r>
            <a:r>
              <a:rPr lang="en-US" sz="5100" dirty="0" smtClean="0">
                <a:solidFill>
                  <a:srgbClr val="FF0000"/>
                </a:solidFill>
              </a:rPr>
              <a:t>Trend</a:t>
            </a:r>
            <a:r>
              <a:rPr lang="en-US" sz="5100" dirty="0" smtClean="0">
                <a:solidFill>
                  <a:schemeClr val="tx2">
                    <a:lumMod val="60000"/>
                    <a:lumOff val="40000"/>
                  </a:schemeClr>
                </a:solidFill>
              </a:rPr>
              <a:t>, &amp; </a:t>
            </a:r>
            <a:r>
              <a:rPr lang="en-US" sz="5100" dirty="0" smtClean="0">
                <a:solidFill>
                  <a:srgbClr val="008000"/>
                </a:solidFill>
              </a:rPr>
              <a:t>Rate </a:t>
            </a:r>
            <a:r>
              <a:rPr lang="en-US" sz="5100" dirty="0" smtClean="0">
                <a:solidFill>
                  <a:schemeClr val="tx2">
                    <a:lumMod val="60000"/>
                    <a:lumOff val="40000"/>
                  </a:schemeClr>
                </a:solidFill>
              </a:rPr>
              <a:t>can all drive brain growth, but not necessarily for all taxa at every point time</a:t>
            </a:r>
          </a:p>
          <a:p>
            <a:pPr marL="914400" indent="-914400">
              <a:buFont typeface="+mj-ea"/>
              <a:buAutoNum type="circleNumDbPlain"/>
            </a:pPr>
            <a:r>
              <a:rPr lang="en-US" sz="5100" dirty="0">
                <a:solidFill>
                  <a:schemeClr val="tx2">
                    <a:lumMod val="60000"/>
                    <a:lumOff val="40000"/>
                  </a:schemeClr>
                </a:solidFill>
              </a:rPr>
              <a:t>Looking across all 65My, when mammals do respond to </a:t>
            </a:r>
            <a:r>
              <a:rPr lang="en-US" sz="5100" dirty="0">
                <a:solidFill>
                  <a:srgbClr val="3366FF"/>
                </a:solidFill>
              </a:rPr>
              <a:t>Variability</a:t>
            </a:r>
            <a:r>
              <a:rPr lang="en-US" sz="5100" dirty="0">
                <a:solidFill>
                  <a:schemeClr val="tx2">
                    <a:lumMod val="60000"/>
                    <a:lumOff val="40000"/>
                  </a:schemeClr>
                </a:solidFill>
              </a:rPr>
              <a:t>, it’s </a:t>
            </a:r>
            <a:r>
              <a:rPr lang="en-US" sz="5100" i="1" dirty="0">
                <a:solidFill>
                  <a:schemeClr val="tx2">
                    <a:lumMod val="60000"/>
                    <a:lumOff val="40000"/>
                  </a:schemeClr>
                </a:solidFill>
              </a:rPr>
              <a:t>always</a:t>
            </a:r>
            <a:r>
              <a:rPr lang="en-US" sz="5100" dirty="0">
                <a:solidFill>
                  <a:schemeClr val="tx2">
                    <a:lumMod val="60000"/>
                    <a:lumOff val="40000"/>
                  </a:schemeClr>
                </a:solidFill>
              </a:rPr>
              <a:t> with brain size </a:t>
            </a:r>
            <a:r>
              <a:rPr lang="en-US" sz="5100" i="1" dirty="0">
                <a:solidFill>
                  <a:schemeClr val="tx2">
                    <a:lumMod val="60000"/>
                    <a:lumOff val="40000"/>
                  </a:schemeClr>
                </a:solidFill>
              </a:rPr>
              <a:t>increase</a:t>
            </a:r>
            <a:r>
              <a:rPr lang="en-US" sz="5100" dirty="0">
                <a:solidFill>
                  <a:schemeClr val="tx2">
                    <a:lumMod val="60000"/>
                    <a:lumOff val="40000"/>
                  </a:schemeClr>
                </a:solidFill>
              </a:rPr>
              <a:t> (not decrease</a:t>
            </a:r>
            <a:r>
              <a:rPr lang="en-US" sz="5100" dirty="0" smtClean="0">
                <a:solidFill>
                  <a:schemeClr val="tx2">
                    <a:lumMod val="60000"/>
                    <a:lumOff val="40000"/>
                  </a:schemeClr>
                </a:solidFill>
              </a:rPr>
              <a:t>)</a:t>
            </a:r>
          </a:p>
          <a:p>
            <a:pPr marL="914400" indent="-914400">
              <a:buFont typeface="+mj-ea"/>
              <a:buAutoNum type="circleNumDbPlain"/>
            </a:pPr>
            <a:r>
              <a:rPr lang="en-US" sz="5100" dirty="0" err="1" smtClean="0"/>
              <a:t>Hominin</a:t>
            </a:r>
            <a:r>
              <a:rPr lang="en-US" sz="5100" dirty="0" smtClean="0">
                <a:solidFill>
                  <a:schemeClr val="tx2">
                    <a:lumMod val="60000"/>
                    <a:lumOff val="40000"/>
                  </a:schemeClr>
                </a:solidFill>
              </a:rPr>
              <a:t>, </a:t>
            </a:r>
            <a:r>
              <a:rPr lang="en-US" sz="5100" dirty="0" smtClean="0">
                <a:solidFill>
                  <a:srgbClr val="FFFFFF"/>
                </a:solidFill>
              </a:rPr>
              <a:t>Carnivore</a:t>
            </a:r>
            <a:r>
              <a:rPr lang="en-US" sz="5100" dirty="0" smtClean="0">
                <a:solidFill>
                  <a:schemeClr val="tx2">
                    <a:lumMod val="60000"/>
                    <a:lumOff val="40000"/>
                  </a:schemeClr>
                </a:solidFill>
              </a:rPr>
              <a:t>, and </a:t>
            </a:r>
            <a:r>
              <a:rPr lang="en-US" sz="5100" dirty="0" err="1" smtClean="0">
                <a:solidFill>
                  <a:srgbClr val="FFFFFF"/>
                </a:solidFill>
              </a:rPr>
              <a:t>Haplorrhine</a:t>
            </a:r>
            <a:r>
              <a:rPr lang="en-US" sz="5100" dirty="0" smtClean="0">
                <a:solidFill>
                  <a:srgbClr val="FFFFFF"/>
                </a:solidFill>
              </a:rPr>
              <a:t> </a:t>
            </a:r>
            <a:r>
              <a:rPr lang="en-US" sz="5100" dirty="0" smtClean="0">
                <a:solidFill>
                  <a:schemeClr val="tx2">
                    <a:lumMod val="60000"/>
                    <a:lumOff val="40000"/>
                  </a:schemeClr>
                </a:solidFill>
              </a:rPr>
              <a:t>brains responded to all 3 measures, but </a:t>
            </a:r>
            <a:r>
              <a:rPr lang="en-US" sz="5100" i="1" dirty="0" smtClean="0">
                <a:solidFill>
                  <a:schemeClr val="tx2">
                    <a:lumMod val="60000"/>
                    <a:lumOff val="40000"/>
                  </a:schemeClr>
                </a:solidFill>
              </a:rPr>
              <a:t>mostly</a:t>
            </a:r>
            <a:r>
              <a:rPr lang="en-US" sz="5100" dirty="0" smtClean="0">
                <a:solidFill>
                  <a:schemeClr val="tx2">
                    <a:lumMod val="60000"/>
                    <a:lumOff val="40000"/>
                  </a:schemeClr>
                </a:solidFill>
              </a:rPr>
              <a:t> to a </a:t>
            </a:r>
            <a:r>
              <a:rPr lang="en-US" sz="5100" dirty="0" smtClean="0">
                <a:solidFill>
                  <a:srgbClr val="FF0000"/>
                </a:solidFill>
              </a:rPr>
              <a:t>Trend </a:t>
            </a:r>
            <a:r>
              <a:rPr lang="en-US" sz="5100" dirty="0" smtClean="0">
                <a:solidFill>
                  <a:schemeClr val="tx2">
                    <a:lumMod val="60000"/>
                    <a:lumOff val="40000"/>
                  </a:schemeClr>
                </a:solidFill>
              </a:rPr>
              <a:t>in global cooling</a:t>
            </a:r>
            <a:endParaRPr lang="en-US" sz="5100" dirty="0" smtClean="0">
              <a:solidFill>
                <a:srgbClr val="FF0000"/>
              </a:solidFill>
            </a:endParaRPr>
          </a:p>
          <a:p>
            <a:pPr marL="914400" indent="-914400">
              <a:buFont typeface="+mj-ea"/>
              <a:buAutoNum type="circleNumDbPlain"/>
            </a:pPr>
            <a:endParaRPr lang="en-US" sz="5100" dirty="0" smtClean="0">
              <a:solidFill>
                <a:schemeClr val="tx2">
                  <a:lumMod val="60000"/>
                  <a:lumOff val="40000"/>
                </a:schemeClr>
              </a:solidFill>
            </a:endParaRPr>
          </a:p>
          <a:p>
            <a:endParaRPr lang="en-US" sz="5100" dirty="0" smtClean="0">
              <a:solidFill>
                <a:schemeClr val="tx2">
                  <a:lumMod val="60000"/>
                  <a:lumOff val="40000"/>
                </a:schemeClr>
              </a:solidFill>
            </a:endParaRPr>
          </a:p>
          <a:p>
            <a:endParaRPr lang="en-US" sz="5100" dirty="0" smtClean="0">
              <a:solidFill>
                <a:schemeClr val="tx2">
                  <a:lumMod val="60000"/>
                  <a:lumOff val="40000"/>
                </a:schemeClr>
              </a:solidFill>
            </a:endParaRPr>
          </a:p>
          <a:p>
            <a:pPr lvl="1"/>
            <a:endParaRPr lang="en-US" sz="5100" dirty="0" smtClean="0">
              <a:solidFill>
                <a:schemeClr val="tx2">
                  <a:lumMod val="60000"/>
                  <a:lumOff val="40000"/>
                </a:schemeClr>
              </a:solidFill>
            </a:endParaRPr>
          </a:p>
        </p:txBody>
      </p:sp>
    </p:spTree>
    <p:extLst>
      <p:ext uri="{BB962C8B-B14F-4D97-AF65-F5344CB8AC3E}">
        <p14:creationId xmlns:p14="http://schemas.microsoft.com/office/powerpoint/2010/main" val="36387144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down)">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down)">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143781"/>
            <a:ext cx="7924800" cy="56694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smtClean="0"/>
              <a:t>Acknowledgements</a:t>
            </a:r>
            <a:endParaRPr lang="en-US" dirty="0"/>
          </a:p>
        </p:txBody>
      </p:sp>
      <p:sp>
        <p:nvSpPr>
          <p:cNvPr id="5" name="Content Placeholder 2"/>
          <p:cNvSpPr>
            <a:spLocks noGrp="1"/>
          </p:cNvSpPr>
          <p:nvPr>
            <p:ph sz="quarter" idx="13"/>
          </p:nvPr>
        </p:nvSpPr>
        <p:spPr>
          <a:xfrm>
            <a:off x="2885385" y="761020"/>
            <a:ext cx="3464179" cy="1867120"/>
          </a:xfrm>
        </p:spPr>
        <p:txBody>
          <a:bodyPr>
            <a:normAutofit/>
          </a:bodyPr>
          <a:lstStyle/>
          <a:p>
            <a:pPr marL="0" indent="0" algn="ctr">
              <a:buNone/>
            </a:pPr>
            <a:r>
              <a:rPr lang="en-US" sz="1800" dirty="0" smtClean="0">
                <a:solidFill>
                  <a:schemeClr val="tx2">
                    <a:lumMod val="60000"/>
                    <a:lumOff val="40000"/>
                  </a:schemeClr>
                </a:solidFill>
              </a:rPr>
              <a:t>Brian Richmond &amp; Bernard Wood</a:t>
            </a:r>
          </a:p>
          <a:p>
            <a:pPr marL="0" indent="0" algn="ctr">
              <a:buNone/>
            </a:pPr>
            <a:r>
              <a:rPr lang="en-US" sz="1800" dirty="0" smtClean="0">
                <a:solidFill>
                  <a:schemeClr val="tx2">
                    <a:lumMod val="60000"/>
                    <a:lumOff val="40000"/>
                  </a:schemeClr>
                </a:solidFill>
              </a:rPr>
              <a:t>Chet Sherwood</a:t>
            </a:r>
          </a:p>
          <a:p>
            <a:pPr marL="0" indent="0" algn="ctr">
              <a:buNone/>
            </a:pPr>
            <a:r>
              <a:rPr lang="en-US" sz="1800" dirty="0" smtClean="0">
                <a:solidFill>
                  <a:schemeClr val="tx2">
                    <a:lumMod val="60000"/>
                    <a:lumOff val="40000"/>
                  </a:schemeClr>
                </a:solidFill>
              </a:rPr>
              <a:t>René </a:t>
            </a:r>
            <a:r>
              <a:rPr lang="en-US" sz="1800" dirty="0" err="1" smtClean="0">
                <a:solidFill>
                  <a:schemeClr val="tx2">
                    <a:lumMod val="60000"/>
                    <a:lumOff val="40000"/>
                  </a:schemeClr>
                </a:solidFill>
              </a:rPr>
              <a:t>Bobe</a:t>
            </a:r>
            <a:endParaRPr lang="en-US" sz="1800" dirty="0" smtClean="0">
              <a:solidFill>
                <a:schemeClr val="tx2">
                  <a:lumMod val="60000"/>
                  <a:lumOff val="40000"/>
                </a:schemeClr>
              </a:solidFill>
            </a:endParaRPr>
          </a:p>
          <a:p>
            <a:pPr marL="0" indent="0" algn="ctr">
              <a:buNone/>
            </a:pPr>
            <a:r>
              <a:rPr lang="en-US" sz="1800" dirty="0" smtClean="0">
                <a:solidFill>
                  <a:schemeClr val="tx2">
                    <a:lumMod val="60000"/>
                    <a:lumOff val="40000"/>
                  </a:schemeClr>
                </a:solidFill>
              </a:rPr>
              <a:t>John Kingston</a:t>
            </a:r>
          </a:p>
          <a:p>
            <a:pPr marL="0" indent="0">
              <a:buNone/>
            </a:pPr>
            <a:endParaRPr lang="en-US" sz="1800" dirty="0" smtClean="0">
              <a:solidFill>
                <a:schemeClr val="tx2">
                  <a:lumMod val="60000"/>
                  <a:lumOff val="40000"/>
                </a:schemeClr>
              </a:solidFill>
            </a:endParaRPr>
          </a:p>
          <a:p>
            <a:pPr marL="914400" indent="-914400">
              <a:buFont typeface="+mj-ea"/>
              <a:buAutoNum type="circleNumDbPlain"/>
            </a:pPr>
            <a:endParaRPr lang="en-US" sz="1800" dirty="0" smtClean="0">
              <a:solidFill>
                <a:schemeClr val="tx2">
                  <a:lumMod val="60000"/>
                  <a:lumOff val="40000"/>
                </a:schemeClr>
              </a:solidFill>
            </a:endParaRPr>
          </a:p>
          <a:p>
            <a:endParaRPr lang="en-US" sz="5100" dirty="0" smtClean="0">
              <a:solidFill>
                <a:schemeClr val="tx2">
                  <a:lumMod val="60000"/>
                  <a:lumOff val="40000"/>
                </a:schemeClr>
              </a:solidFill>
            </a:endParaRPr>
          </a:p>
          <a:p>
            <a:endParaRPr lang="en-US" sz="5100" dirty="0" smtClean="0">
              <a:solidFill>
                <a:schemeClr val="tx2">
                  <a:lumMod val="60000"/>
                  <a:lumOff val="40000"/>
                </a:schemeClr>
              </a:solidFill>
            </a:endParaRPr>
          </a:p>
          <a:p>
            <a:pPr lvl="1"/>
            <a:endParaRPr lang="en-US" sz="5100" dirty="0" smtClean="0">
              <a:solidFill>
                <a:schemeClr val="tx2">
                  <a:lumMod val="60000"/>
                  <a:lumOff val="40000"/>
                </a:schemeClr>
              </a:solidFill>
            </a:endParaRPr>
          </a:p>
        </p:txBody>
      </p:sp>
      <p:sp>
        <p:nvSpPr>
          <p:cNvPr id="6" name="Title 1"/>
          <p:cNvSpPr txBox="1">
            <a:spLocks/>
          </p:cNvSpPr>
          <p:nvPr/>
        </p:nvSpPr>
        <p:spPr>
          <a:xfrm>
            <a:off x="609600" y="2344670"/>
            <a:ext cx="7924800" cy="56694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smtClean="0"/>
              <a:t>References</a:t>
            </a:r>
            <a:endParaRPr lang="en-US" dirty="0"/>
          </a:p>
        </p:txBody>
      </p:sp>
      <p:sp>
        <p:nvSpPr>
          <p:cNvPr id="7" name="Content Placeholder 2"/>
          <p:cNvSpPr txBox="1">
            <a:spLocks/>
          </p:cNvSpPr>
          <p:nvPr/>
        </p:nvSpPr>
        <p:spPr>
          <a:xfrm>
            <a:off x="1" y="2911610"/>
            <a:ext cx="9143999" cy="2940321"/>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a:buFont typeface="Wingdings" charset="2"/>
              <a:buChar char="Ø"/>
            </a:pPr>
            <a:r>
              <a:rPr lang="en-US" sz="1800" dirty="0" smtClean="0"/>
              <a:t>Potts</a:t>
            </a:r>
            <a:r>
              <a:rPr lang="en-US" sz="1800" dirty="0"/>
              <a:t>, R. (2012). Environmental and Behavioral Evidence Pertaining to the Evolution of Early Homo. </a:t>
            </a:r>
            <a:r>
              <a:rPr lang="en-US" sz="1800" i="1" dirty="0"/>
              <a:t>Current Anthropology</a:t>
            </a:r>
            <a:r>
              <a:rPr lang="en-US" sz="1800" dirty="0"/>
              <a:t>, </a:t>
            </a:r>
            <a:r>
              <a:rPr lang="en-US" sz="1800" i="1" dirty="0"/>
              <a:t>53</a:t>
            </a:r>
            <a:r>
              <a:rPr lang="en-US" sz="1800" dirty="0"/>
              <a:t>(S6), S299–S317. doi:10.1086/</a:t>
            </a:r>
            <a:r>
              <a:rPr lang="en-US" sz="1800" dirty="0" smtClean="0"/>
              <a:t>667704</a:t>
            </a:r>
          </a:p>
          <a:p>
            <a:pPr>
              <a:buFont typeface="Wingdings" charset="2"/>
              <a:buChar char="Ø"/>
            </a:pPr>
            <a:r>
              <a:rPr lang="en-US" sz="1800" dirty="0" smtClean="0"/>
              <a:t>Ash</a:t>
            </a:r>
            <a:r>
              <a:rPr lang="en-US" sz="1800" dirty="0"/>
              <a:t>, J., &amp; Gallup, G. G., Jr. (2007). </a:t>
            </a:r>
            <a:r>
              <a:rPr lang="en-US" sz="1800" dirty="0" err="1"/>
              <a:t>Paleoclimatic</a:t>
            </a:r>
            <a:r>
              <a:rPr lang="en-US" sz="1800" dirty="0"/>
              <a:t> Variation and Brain Expansion during Human Evolution. </a:t>
            </a:r>
            <a:r>
              <a:rPr lang="en-US" sz="1800" i="1" dirty="0"/>
              <a:t>Human Nature</a:t>
            </a:r>
            <a:r>
              <a:rPr lang="en-US" sz="1800" dirty="0"/>
              <a:t>, </a:t>
            </a:r>
            <a:r>
              <a:rPr lang="en-US" sz="1800" i="1" dirty="0"/>
              <a:t>18</a:t>
            </a:r>
            <a:r>
              <a:rPr lang="en-US" sz="1800" dirty="0"/>
              <a:t>(2), 109–124. doi:10.1007/s12110-007-9015-</a:t>
            </a:r>
            <a:r>
              <a:rPr lang="en-US" sz="1800" dirty="0" smtClean="0"/>
              <a:t>z</a:t>
            </a:r>
          </a:p>
          <a:p>
            <a:pPr>
              <a:buFont typeface="Wingdings" charset="2"/>
              <a:buChar char="Ø"/>
            </a:pPr>
            <a:r>
              <a:rPr lang="en-US" sz="1800" dirty="0"/>
              <a:t>Bailey, D. H., &amp; Geary, D. C. (2009). Hominid Brain Evolution. </a:t>
            </a:r>
            <a:r>
              <a:rPr lang="en-US" sz="1800" i="1" dirty="0"/>
              <a:t>Human Nature</a:t>
            </a:r>
            <a:r>
              <a:rPr lang="en-US" sz="1800" dirty="0"/>
              <a:t>, </a:t>
            </a:r>
            <a:r>
              <a:rPr lang="en-US" sz="1800" i="1" dirty="0"/>
              <a:t>20</a:t>
            </a:r>
            <a:r>
              <a:rPr lang="en-US" sz="1800" dirty="0"/>
              <a:t>(1), 67–79. doi:10.1007/s12110-008-9054-</a:t>
            </a:r>
            <a:r>
              <a:rPr lang="en-US" sz="1800" dirty="0" smtClean="0"/>
              <a:t>0</a:t>
            </a:r>
          </a:p>
          <a:p>
            <a:pPr>
              <a:buFont typeface="Wingdings" charset="2"/>
              <a:buChar char="Ø"/>
            </a:pPr>
            <a:r>
              <a:rPr lang="en-US" sz="1800" dirty="0"/>
              <a:t>Shultz, S., &amp; Maslin, M. (2013). Early Human Speciation, Brain Expansion and Dispersal Influenced by African Climate Pulses. </a:t>
            </a:r>
            <a:r>
              <a:rPr lang="en-US" sz="1800" i="1" dirty="0" err="1"/>
              <a:t>PloS</a:t>
            </a:r>
            <a:r>
              <a:rPr lang="en-US" sz="1800" i="1" dirty="0"/>
              <a:t> One</a:t>
            </a:r>
            <a:r>
              <a:rPr lang="en-US" sz="1800" dirty="0"/>
              <a:t>, </a:t>
            </a:r>
            <a:r>
              <a:rPr lang="en-US" sz="1800" i="1" dirty="0"/>
              <a:t>8</a:t>
            </a:r>
            <a:r>
              <a:rPr lang="en-US" sz="1800" dirty="0"/>
              <a:t>(10), e76750. doi:10.1371/journal.pone.0076750.</a:t>
            </a:r>
            <a:r>
              <a:rPr lang="en-US" sz="1800" dirty="0" smtClean="0"/>
              <a:t>s001</a:t>
            </a:r>
          </a:p>
          <a:p>
            <a:pPr>
              <a:buFont typeface="Wingdings" charset="2"/>
              <a:buChar char="Ø"/>
            </a:pPr>
            <a:r>
              <a:rPr lang="en-US" sz="1800" dirty="0"/>
              <a:t>Shultz, S., &amp; Dunbar, R. (2010). Encephalization is not a universal </a:t>
            </a:r>
            <a:r>
              <a:rPr lang="en-US" sz="1800" dirty="0" err="1"/>
              <a:t>macroevolutionary</a:t>
            </a:r>
            <a:r>
              <a:rPr lang="en-US" sz="1800" dirty="0"/>
              <a:t> phenomenon in mammals but is associated with sociality. </a:t>
            </a:r>
            <a:r>
              <a:rPr lang="en-US" sz="1800" i="1" dirty="0" err="1"/>
              <a:t>Pnas</a:t>
            </a:r>
            <a:r>
              <a:rPr lang="en-US" sz="1800" dirty="0"/>
              <a:t>, </a:t>
            </a:r>
            <a:r>
              <a:rPr lang="en-US" sz="1800" i="1" dirty="0"/>
              <a:t>107</a:t>
            </a:r>
            <a:r>
              <a:rPr lang="en-US" sz="1800" dirty="0"/>
              <a:t>(50), 21582–21586. doi:10.1073/pnas.</a:t>
            </a:r>
            <a:r>
              <a:rPr lang="en-US" sz="1800" dirty="0" smtClean="0"/>
              <a:t>1005246107</a:t>
            </a:r>
          </a:p>
          <a:p>
            <a:pPr>
              <a:buFont typeface="Wingdings" charset="2"/>
              <a:buChar char="Ø"/>
            </a:pPr>
            <a:r>
              <a:rPr lang="en-US" sz="1800" dirty="0" err="1"/>
              <a:t>Zachos</a:t>
            </a:r>
            <a:r>
              <a:rPr lang="en-US" sz="1800" dirty="0"/>
              <a:t>, J., </a:t>
            </a:r>
            <a:r>
              <a:rPr lang="en-US" sz="1800" dirty="0" err="1"/>
              <a:t>Pagani</a:t>
            </a:r>
            <a:r>
              <a:rPr lang="en-US" sz="1800" dirty="0"/>
              <a:t>, M., Sloan, L., Thomas, E., &amp; </a:t>
            </a:r>
            <a:r>
              <a:rPr lang="en-US" sz="1800" dirty="0" err="1"/>
              <a:t>Billups</a:t>
            </a:r>
            <a:r>
              <a:rPr lang="en-US" sz="1800" dirty="0"/>
              <a:t>, K. (2001). Trends, rhythms, and aberrations in global climate 65 Ma to present. </a:t>
            </a:r>
            <a:r>
              <a:rPr lang="en-US" sz="1800" i="1" dirty="0"/>
              <a:t>Science</a:t>
            </a:r>
            <a:r>
              <a:rPr lang="en-US" sz="1800" dirty="0"/>
              <a:t>, </a:t>
            </a:r>
            <a:r>
              <a:rPr lang="en-US" sz="1800" i="1" dirty="0"/>
              <a:t>292</a:t>
            </a:r>
            <a:r>
              <a:rPr lang="en-US" sz="1800" dirty="0"/>
              <a:t>(5517), 686–693</a:t>
            </a:r>
            <a:r>
              <a:rPr lang="en-US" sz="1800" dirty="0" smtClean="0"/>
              <a:t>.</a:t>
            </a:r>
          </a:p>
          <a:p>
            <a:pPr>
              <a:buFont typeface="Wingdings" charset="2"/>
              <a:buChar char="Ø"/>
            </a:pPr>
            <a:r>
              <a:rPr lang="en-US" sz="1800" dirty="0"/>
              <a:t>Potts, R. (1998). Environmental hypotheses of hominin evolution. </a:t>
            </a:r>
            <a:r>
              <a:rPr lang="en-US" sz="1800" i="1" dirty="0"/>
              <a:t>American Journal of Physical Anthropology</a:t>
            </a:r>
            <a:r>
              <a:rPr lang="en-US" sz="1800" dirty="0"/>
              <a:t>, </a:t>
            </a:r>
            <a:r>
              <a:rPr lang="en-US" sz="1800" i="1" dirty="0" err="1"/>
              <a:t>Suppl</a:t>
            </a:r>
            <a:r>
              <a:rPr lang="en-US" sz="1800" i="1" dirty="0"/>
              <a:t> 27</a:t>
            </a:r>
            <a:r>
              <a:rPr lang="en-US" sz="1800" dirty="0"/>
              <a:t>, 93–136. doi:10.1002/(SICI)1096-8644(1998)107:27+&lt;93::AID-AJPA5&gt;3.0.CO;2-X</a:t>
            </a:r>
            <a:endParaRPr lang="en-US" sz="1800" dirty="0" smtClean="0"/>
          </a:p>
          <a:p>
            <a:pPr marL="0" indent="0">
              <a:buNone/>
            </a:pPr>
            <a:endParaRPr lang="en-US" sz="1800" dirty="0" smtClean="0">
              <a:solidFill>
                <a:schemeClr val="tx2">
                  <a:lumMod val="60000"/>
                  <a:lumOff val="40000"/>
                </a:schemeClr>
              </a:solidFill>
            </a:endParaRPr>
          </a:p>
          <a:p>
            <a:pPr marL="914400" indent="-914400">
              <a:buFont typeface="+mj-ea"/>
              <a:buAutoNum type="circleNumDbPlain"/>
            </a:pPr>
            <a:endParaRPr lang="en-US" sz="1800" dirty="0" smtClean="0">
              <a:solidFill>
                <a:schemeClr val="tx2">
                  <a:lumMod val="60000"/>
                  <a:lumOff val="40000"/>
                </a:schemeClr>
              </a:solidFill>
            </a:endParaRPr>
          </a:p>
          <a:p>
            <a:endParaRPr lang="en-US" sz="5100" dirty="0" smtClean="0">
              <a:solidFill>
                <a:schemeClr val="tx2">
                  <a:lumMod val="60000"/>
                  <a:lumOff val="40000"/>
                </a:schemeClr>
              </a:solidFill>
            </a:endParaRPr>
          </a:p>
          <a:p>
            <a:endParaRPr lang="en-US" sz="5100" dirty="0" smtClean="0">
              <a:solidFill>
                <a:schemeClr val="tx2">
                  <a:lumMod val="60000"/>
                  <a:lumOff val="40000"/>
                </a:schemeClr>
              </a:solidFill>
            </a:endParaRPr>
          </a:p>
          <a:p>
            <a:pPr lvl="1"/>
            <a:endParaRPr lang="en-US" sz="5100" dirty="0" smtClean="0">
              <a:solidFill>
                <a:schemeClr val="tx2">
                  <a:lumMod val="60000"/>
                  <a:lumOff val="40000"/>
                </a:schemeClr>
              </a:solidFill>
            </a:endParaRPr>
          </a:p>
        </p:txBody>
      </p:sp>
    </p:spTree>
    <p:extLst>
      <p:ext uri="{BB962C8B-B14F-4D97-AF65-F5344CB8AC3E}">
        <p14:creationId xmlns:p14="http://schemas.microsoft.com/office/powerpoint/2010/main" val="195698689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143781"/>
            <a:ext cx="7924800" cy="56694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smtClean="0"/>
              <a:t>Climate hypotheses</a:t>
            </a:r>
            <a:endParaRPr lang="en-US" dirty="0"/>
          </a:p>
        </p:txBody>
      </p:sp>
      <p:sp>
        <p:nvSpPr>
          <p:cNvPr id="5" name="Content Placeholder 2"/>
          <p:cNvSpPr>
            <a:spLocks noGrp="1"/>
          </p:cNvSpPr>
          <p:nvPr>
            <p:ph sz="quarter" idx="13"/>
          </p:nvPr>
        </p:nvSpPr>
        <p:spPr>
          <a:xfrm>
            <a:off x="609600" y="1373853"/>
            <a:ext cx="7924800" cy="4114800"/>
          </a:xfrm>
        </p:spPr>
        <p:txBody>
          <a:bodyPr>
            <a:normAutofit fontScale="70000" lnSpcReduction="20000"/>
          </a:bodyPr>
          <a:lstStyle/>
          <a:p>
            <a:r>
              <a:rPr lang="en-US" sz="5100" dirty="0" smtClean="0">
                <a:solidFill>
                  <a:schemeClr val="tx2">
                    <a:lumMod val="60000"/>
                    <a:lumOff val="40000"/>
                  </a:schemeClr>
                </a:solidFill>
              </a:rPr>
              <a:t>Consistency Selection</a:t>
            </a:r>
          </a:p>
          <a:p>
            <a:pPr lvl="1"/>
            <a:r>
              <a:rPr lang="en-US" sz="3600" dirty="0" smtClean="0"/>
              <a:t>Global </a:t>
            </a:r>
            <a:r>
              <a:rPr lang="en-US" sz="3600" dirty="0" smtClean="0">
                <a:solidFill>
                  <a:srgbClr val="A4EBE9"/>
                </a:solidFill>
              </a:rPr>
              <a:t>cooling</a:t>
            </a:r>
          </a:p>
          <a:p>
            <a:pPr lvl="1"/>
            <a:r>
              <a:rPr lang="en-US" sz="3600" dirty="0" smtClean="0"/>
              <a:t>Global </a:t>
            </a:r>
            <a:r>
              <a:rPr lang="en-US" sz="3600" dirty="0" smtClean="0">
                <a:solidFill>
                  <a:schemeClr val="accent4">
                    <a:lumMod val="60000"/>
                    <a:lumOff val="40000"/>
                  </a:schemeClr>
                </a:solidFill>
              </a:rPr>
              <a:t>drying</a:t>
            </a:r>
          </a:p>
          <a:p>
            <a:pPr lvl="1"/>
            <a:r>
              <a:rPr lang="en-US" sz="3600" dirty="0" smtClean="0">
                <a:solidFill>
                  <a:srgbClr val="FFFFFF"/>
                </a:solidFill>
              </a:rPr>
              <a:t>Increased C4 </a:t>
            </a:r>
            <a:r>
              <a:rPr lang="en-US" sz="3600" dirty="0" smtClean="0">
                <a:solidFill>
                  <a:srgbClr val="CCFFCC"/>
                </a:solidFill>
              </a:rPr>
              <a:t>vegetation</a:t>
            </a:r>
          </a:p>
          <a:p>
            <a:pPr lvl="1"/>
            <a:endParaRPr lang="en-US" sz="3600" dirty="0" smtClean="0">
              <a:solidFill>
                <a:srgbClr val="FFFFFF"/>
              </a:solidFill>
            </a:endParaRPr>
          </a:p>
          <a:p>
            <a:r>
              <a:rPr lang="en-US" sz="5100" dirty="0" smtClean="0">
                <a:solidFill>
                  <a:schemeClr val="tx2">
                    <a:lumMod val="60000"/>
                    <a:lumOff val="40000"/>
                  </a:schemeClr>
                </a:solidFill>
              </a:rPr>
              <a:t>Variability Selection</a:t>
            </a:r>
          </a:p>
          <a:p>
            <a:pPr marL="742950" lvl="2" indent="-342900"/>
            <a:r>
              <a:rPr lang="en-US" sz="3600" dirty="0" smtClean="0">
                <a:solidFill>
                  <a:srgbClr val="FFFFFF"/>
                </a:solidFill>
              </a:rPr>
              <a:t>Increased fluctuations in </a:t>
            </a:r>
          </a:p>
          <a:p>
            <a:pPr marL="400050" lvl="2" indent="0">
              <a:buNone/>
            </a:pPr>
            <a:r>
              <a:rPr lang="en-US" sz="3600" dirty="0">
                <a:solidFill>
                  <a:srgbClr val="FFFFFF"/>
                </a:solidFill>
              </a:rPr>
              <a:t>	</a:t>
            </a:r>
            <a:r>
              <a:rPr lang="en-US" sz="3600" dirty="0" smtClean="0">
                <a:solidFill>
                  <a:srgbClr val="A4EBE9"/>
                </a:solidFill>
              </a:rPr>
              <a:t>temp</a:t>
            </a:r>
            <a:r>
              <a:rPr lang="en-US" sz="3600" dirty="0" smtClean="0">
                <a:solidFill>
                  <a:srgbClr val="FFFFFF"/>
                </a:solidFill>
              </a:rPr>
              <a:t>, </a:t>
            </a:r>
            <a:r>
              <a:rPr lang="en-US" sz="3600" dirty="0" smtClean="0">
                <a:solidFill>
                  <a:schemeClr val="accent4">
                    <a:lumMod val="60000"/>
                    <a:lumOff val="40000"/>
                  </a:schemeClr>
                </a:solidFill>
              </a:rPr>
              <a:t>aridity</a:t>
            </a:r>
            <a:r>
              <a:rPr lang="en-US" sz="3600" dirty="0" smtClean="0">
                <a:solidFill>
                  <a:srgbClr val="FFFFFF"/>
                </a:solidFill>
              </a:rPr>
              <a:t>, &amp; </a:t>
            </a:r>
            <a:r>
              <a:rPr lang="en-US" sz="3600" dirty="0" smtClean="0">
                <a:solidFill>
                  <a:srgbClr val="CCFFCC"/>
                </a:solidFill>
              </a:rPr>
              <a:t>vegetation</a:t>
            </a:r>
            <a:endParaRPr lang="en-US" sz="3600" dirty="0">
              <a:solidFill>
                <a:srgbClr val="FFFFFF"/>
              </a:solidFill>
            </a:endParaRPr>
          </a:p>
          <a:p>
            <a:endParaRPr lang="en-US" sz="5100" dirty="0" smtClean="0">
              <a:solidFill>
                <a:schemeClr val="tx2">
                  <a:lumMod val="60000"/>
                  <a:lumOff val="40000"/>
                </a:schemeClr>
              </a:solidFill>
            </a:endParaRPr>
          </a:p>
          <a:p>
            <a:pPr lvl="1"/>
            <a:endParaRPr lang="en-US" sz="5100" dirty="0" smtClean="0">
              <a:solidFill>
                <a:schemeClr val="tx2">
                  <a:lumMod val="60000"/>
                  <a:lumOff val="40000"/>
                </a:schemeClr>
              </a:solidFill>
            </a:endParaRPr>
          </a:p>
        </p:txBody>
      </p:sp>
    </p:spTree>
    <p:extLst>
      <p:ext uri="{BB962C8B-B14F-4D97-AF65-F5344CB8AC3E}">
        <p14:creationId xmlns:p14="http://schemas.microsoft.com/office/powerpoint/2010/main" val="3796037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ipe(down)">
                                      <p:cBhvr>
                                        <p:cTn id="27" dur="500"/>
                                        <p:tgtEl>
                                          <p:spTgt spid="5">
                                            <p:txEl>
                                              <p:pRg st="5" end="5"/>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wipe(down)">
                                      <p:cBhvr>
                                        <p:cTn id="30" dur="500"/>
                                        <p:tgtEl>
                                          <p:spTgt spid="5">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fade">
                                      <p:cBhvr>
                                        <p:cTn id="35"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84812" y="1298120"/>
            <a:ext cx="3263005" cy="3869853"/>
          </a:xfrm>
        </p:spPr>
        <p:txBody>
          <a:bodyPr/>
          <a:lstStyle/>
          <a:p>
            <a:pPr marL="742950" indent="-742950">
              <a:buFont typeface="+mj-ea"/>
              <a:buAutoNum type="circleNumDbPlain"/>
            </a:pPr>
            <a:r>
              <a:rPr lang="en-US" sz="4000" dirty="0" smtClean="0">
                <a:solidFill>
                  <a:schemeClr val="tx2">
                    <a:lumMod val="60000"/>
                    <a:lumOff val="40000"/>
                  </a:schemeClr>
                </a:solidFill>
              </a:rPr>
              <a:t>Die</a:t>
            </a:r>
          </a:p>
          <a:p>
            <a:pPr marL="742950" indent="-742950">
              <a:buFont typeface="+mj-ea"/>
              <a:buAutoNum type="circleNumDbPlain"/>
            </a:pPr>
            <a:r>
              <a:rPr lang="en-US" sz="4000" dirty="0" smtClean="0">
                <a:solidFill>
                  <a:schemeClr val="tx2">
                    <a:lumMod val="60000"/>
                    <a:lumOff val="40000"/>
                  </a:schemeClr>
                </a:solidFill>
              </a:rPr>
              <a:t>Move</a:t>
            </a:r>
          </a:p>
          <a:p>
            <a:pPr marL="742950" indent="-742950">
              <a:buFont typeface="+mj-ea"/>
              <a:buAutoNum type="circleNumDbPlain"/>
            </a:pPr>
            <a:r>
              <a:rPr lang="en-US" sz="4000" dirty="0" smtClean="0">
                <a:solidFill>
                  <a:schemeClr val="tx2">
                    <a:lumMod val="60000"/>
                    <a:lumOff val="40000"/>
                  </a:schemeClr>
                </a:solidFill>
              </a:rPr>
              <a:t>Become more </a:t>
            </a:r>
            <a:r>
              <a:rPr lang="en-US" sz="4000" dirty="0" smtClean="0">
                <a:solidFill>
                  <a:srgbClr val="FFFFFF"/>
                </a:solidFill>
              </a:rPr>
              <a:t>“</a:t>
            </a:r>
            <a:r>
              <a:rPr lang="en-US" sz="4000" dirty="0" smtClean="0"/>
              <a:t>versatile”</a:t>
            </a:r>
          </a:p>
          <a:p>
            <a:endParaRPr lang="en-US" sz="1800" dirty="0">
              <a:solidFill>
                <a:schemeClr val="tx2">
                  <a:lumMod val="60000"/>
                  <a:lumOff val="40000"/>
                </a:schemeClr>
              </a:solidFill>
            </a:endParaRPr>
          </a:p>
          <a:p>
            <a:endParaRPr lang="en-US" dirty="0"/>
          </a:p>
        </p:txBody>
      </p:sp>
      <p:sp>
        <p:nvSpPr>
          <p:cNvPr id="4" name="Title 1"/>
          <p:cNvSpPr txBox="1">
            <a:spLocks/>
          </p:cNvSpPr>
          <p:nvPr/>
        </p:nvSpPr>
        <p:spPr>
          <a:xfrm>
            <a:off x="609600" y="143781"/>
            <a:ext cx="7924800" cy="56694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smtClean="0"/>
              <a:t>Variability selection Scenarios</a:t>
            </a:r>
            <a:endParaRPr lang="en-US" dirty="0"/>
          </a:p>
        </p:txBody>
      </p:sp>
      <p:pic>
        <p:nvPicPr>
          <p:cNvPr id="5" name="Picture 4" descr="Screen Shot 2014-03-24 at 2.18.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7817" y="1298120"/>
            <a:ext cx="5187243" cy="3563677"/>
          </a:xfrm>
          <a:prstGeom prst="rect">
            <a:avLst/>
          </a:prstGeom>
        </p:spPr>
      </p:pic>
      <p:pic>
        <p:nvPicPr>
          <p:cNvPr id="2" name="Picture 1"/>
          <p:cNvPicPr>
            <a:picLocks noChangeAspect="1"/>
          </p:cNvPicPr>
          <p:nvPr/>
        </p:nvPicPr>
        <p:blipFill>
          <a:blip r:embed="rId4"/>
          <a:stretch>
            <a:fillRect/>
          </a:stretch>
        </p:blipFill>
        <p:spPr>
          <a:xfrm>
            <a:off x="5342242" y="1235620"/>
            <a:ext cx="3801758" cy="3789086"/>
          </a:xfrm>
          <a:prstGeom prst="rect">
            <a:avLst/>
          </a:prstGeom>
        </p:spPr>
      </p:pic>
      <p:sp>
        <p:nvSpPr>
          <p:cNvPr id="6" name="TextBox 5"/>
          <p:cNvSpPr txBox="1"/>
          <p:nvPr/>
        </p:nvSpPr>
        <p:spPr>
          <a:xfrm>
            <a:off x="3647817" y="4906363"/>
            <a:ext cx="872129" cy="276999"/>
          </a:xfrm>
          <a:prstGeom prst="rect">
            <a:avLst/>
          </a:prstGeom>
          <a:noFill/>
        </p:spPr>
        <p:txBody>
          <a:bodyPr wrap="none" rtlCol="0">
            <a:spAutoFit/>
          </a:bodyPr>
          <a:lstStyle/>
          <a:p>
            <a:r>
              <a:rPr lang="en-US" sz="1200" dirty="0" smtClean="0">
                <a:latin typeface="+mj-lt"/>
              </a:rPr>
              <a:t>Potts (2012)</a:t>
            </a:r>
            <a:endParaRPr lang="en-US" sz="1200" dirty="0">
              <a:latin typeface="+mj-lt"/>
            </a:endParaRPr>
          </a:p>
        </p:txBody>
      </p:sp>
    </p:spTree>
    <p:extLst>
      <p:ext uri="{BB962C8B-B14F-4D97-AF65-F5344CB8AC3E}">
        <p14:creationId xmlns:p14="http://schemas.microsoft.com/office/powerpoint/2010/main" val="6940713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2000" fill="hold"/>
                                        <p:tgtEl>
                                          <p:spTgt spid="2"/>
                                        </p:tgtEl>
                                        <p:attrNameLst>
                                          <p:attrName>ppt_w</p:attrName>
                                        </p:attrNameLst>
                                      </p:cBhvr>
                                      <p:tavLst>
                                        <p:tav tm="0">
                                          <p:val>
                                            <p:fltVal val="0"/>
                                          </p:val>
                                        </p:tav>
                                        <p:tav tm="100000">
                                          <p:val>
                                            <p:strVal val="#ppt_w"/>
                                          </p:val>
                                        </p:tav>
                                      </p:tavLst>
                                    </p:anim>
                                    <p:anim calcmode="lin" valueType="num">
                                      <p:cBhvr>
                                        <p:cTn id="23" dur="2000" fill="hold"/>
                                        <p:tgtEl>
                                          <p:spTgt spid="2"/>
                                        </p:tgtEl>
                                        <p:attrNameLst>
                                          <p:attrName>ppt_h</p:attrName>
                                        </p:attrNameLst>
                                      </p:cBhvr>
                                      <p:tavLst>
                                        <p:tav tm="0">
                                          <p:val>
                                            <p:fltVal val="0"/>
                                          </p:val>
                                        </p:tav>
                                        <p:tav tm="100000">
                                          <p:val>
                                            <p:strVal val="#ppt_h"/>
                                          </p:val>
                                        </p:tav>
                                      </p:tavLst>
                                    </p:anim>
                                    <p:animEffect transition="in" filter="fade">
                                      <p:cBhvr>
                                        <p:cTn id="2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143781"/>
            <a:ext cx="7924800" cy="56694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smtClean="0"/>
              <a:t>Previous work</a:t>
            </a:r>
            <a:endParaRPr lang="en-US" dirty="0"/>
          </a:p>
        </p:txBody>
      </p:sp>
      <p:sp>
        <p:nvSpPr>
          <p:cNvPr id="12" name="Content Placeholder 11"/>
          <p:cNvSpPr>
            <a:spLocks noGrp="1"/>
          </p:cNvSpPr>
          <p:nvPr>
            <p:ph sz="quarter" idx="13"/>
          </p:nvPr>
        </p:nvSpPr>
        <p:spPr>
          <a:xfrm>
            <a:off x="471293" y="4731333"/>
            <a:ext cx="7924800" cy="688420"/>
          </a:xfrm>
        </p:spPr>
        <p:txBody>
          <a:bodyPr>
            <a:normAutofit/>
          </a:bodyPr>
          <a:lstStyle/>
          <a:p>
            <a:pPr marL="0" indent="0" algn="ctr">
              <a:buNone/>
            </a:pPr>
            <a:r>
              <a:rPr lang="en-US" sz="2400" dirty="0" smtClean="0"/>
              <a:t>But different climatic variables, intervals, and taxa</a:t>
            </a:r>
            <a:endParaRPr lang="en-US" sz="2400" dirty="0"/>
          </a:p>
        </p:txBody>
      </p:sp>
      <p:pic>
        <p:nvPicPr>
          <p:cNvPr id="13" name="Picture 12" descr="Screen Shot 2014-04-27 at 8.30.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0626" y="1026684"/>
            <a:ext cx="3852082" cy="1641386"/>
          </a:xfrm>
          <a:prstGeom prst="rect">
            <a:avLst/>
          </a:prstGeom>
        </p:spPr>
      </p:pic>
      <p:pic>
        <p:nvPicPr>
          <p:cNvPr id="14" name="Picture 13" descr="Screen Shot 2014-04-27 at 8.30.49 PM.png"/>
          <p:cNvPicPr>
            <a:picLocks noChangeAspect="1"/>
          </p:cNvPicPr>
          <p:nvPr/>
        </p:nvPicPr>
        <p:blipFill rotWithShape="1">
          <a:blip r:embed="rId4">
            <a:extLst>
              <a:ext uri="{28A0092B-C50C-407E-A947-70E740481C1C}">
                <a14:useLocalDpi xmlns:a14="http://schemas.microsoft.com/office/drawing/2010/main" val="0"/>
              </a:ext>
            </a:extLst>
          </a:blip>
          <a:srcRect t="1309" b="5020"/>
          <a:stretch/>
        </p:blipFill>
        <p:spPr>
          <a:xfrm>
            <a:off x="261057" y="1026685"/>
            <a:ext cx="3778146" cy="1641386"/>
          </a:xfrm>
          <a:prstGeom prst="rect">
            <a:avLst/>
          </a:prstGeom>
        </p:spPr>
      </p:pic>
      <p:pic>
        <p:nvPicPr>
          <p:cNvPr id="15" name="Picture 14" descr="Screen Shot 2014-04-27 at 8.31.1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7290" y="3158532"/>
            <a:ext cx="5168149" cy="1182981"/>
          </a:xfrm>
          <a:prstGeom prst="rect">
            <a:avLst/>
          </a:prstGeom>
        </p:spPr>
      </p:pic>
    </p:spTree>
    <p:extLst>
      <p:ext uri="{BB962C8B-B14F-4D97-AF65-F5344CB8AC3E}">
        <p14:creationId xmlns:p14="http://schemas.microsoft.com/office/powerpoint/2010/main" val="123790804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48288"/>
            <a:ext cx="7924800" cy="1143000"/>
          </a:xfrm>
        </p:spPr>
        <p:txBody>
          <a:bodyPr/>
          <a:lstStyle/>
          <a:p>
            <a:pPr algn="ctr"/>
            <a:r>
              <a:rPr lang="en-US" sz="4800" b="1" dirty="0" smtClean="0"/>
              <a:t>VARIABLES</a:t>
            </a:r>
            <a:endParaRPr lang="en-US" sz="4800" b="1" dirty="0"/>
          </a:p>
        </p:txBody>
      </p:sp>
    </p:spTree>
    <p:extLst>
      <p:ext uri="{BB962C8B-B14F-4D97-AF65-F5344CB8AC3E}">
        <p14:creationId xmlns:p14="http://schemas.microsoft.com/office/powerpoint/2010/main" val="209550905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914602" y="5448596"/>
            <a:ext cx="5271353" cy="923330"/>
          </a:xfrm>
          <a:prstGeom prst="rect">
            <a:avLst/>
          </a:prstGeom>
          <a:solidFill>
            <a:schemeClr val="bg1"/>
          </a:solidFill>
          <a:ln>
            <a:noFill/>
          </a:ln>
        </p:spPr>
        <p:txBody>
          <a:bodyPr wrap="square" rtlCol="0">
            <a:spAutoFit/>
          </a:bodyPr>
          <a:lstStyle/>
          <a:p>
            <a:endParaRPr lang="en-US" dirty="0" smtClean="0"/>
          </a:p>
          <a:p>
            <a:endParaRPr lang="en-US" dirty="0"/>
          </a:p>
          <a:p>
            <a:endParaRPr lang="en-US" dirty="0"/>
          </a:p>
        </p:txBody>
      </p:sp>
      <p:sp>
        <p:nvSpPr>
          <p:cNvPr id="5" name="Content Placeholder 2"/>
          <p:cNvSpPr txBox="1">
            <a:spLocks/>
          </p:cNvSpPr>
          <p:nvPr/>
        </p:nvSpPr>
        <p:spPr>
          <a:xfrm>
            <a:off x="5004211" y="834235"/>
            <a:ext cx="4139790" cy="1479534"/>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a:buFont typeface="Arial"/>
              <a:buChar char="•"/>
            </a:pPr>
            <a:r>
              <a:rPr lang="en-US" sz="5400" dirty="0">
                <a:solidFill>
                  <a:schemeClr val="tx2">
                    <a:lumMod val="60000"/>
                    <a:lumOff val="40000"/>
                  </a:schemeClr>
                </a:solidFill>
              </a:rPr>
              <a:t>∂</a:t>
            </a:r>
            <a:r>
              <a:rPr lang="en-US" sz="5400" baseline="30000" dirty="0" smtClean="0">
                <a:solidFill>
                  <a:schemeClr val="tx2">
                    <a:lumMod val="60000"/>
                    <a:lumOff val="40000"/>
                  </a:schemeClr>
                </a:solidFill>
              </a:rPr>
              <a:t>18</a:t>
            </a:r>
            <a:r>
              <a:rPr lang="en-US" sz="5400" dirty="0" smtClean="0">
                <a:solidFill>
                  <a:schemeClr val="tx2">
                    <a:lumMod val="60000"/>
                    <a:lumOff val="40000"/>
                  </a:schemeClr>
                </a:solidFill>
              </a:rPr>
              <a:t>O  </a:t>
            </a:r>
            <a:r>
              <a:rPr lang="en-US" sz="3600" dirty="0" smtClean="0">
                <a:solidFill>
                  <a:srgbClr val="A4EBE9"/>
                </a:solidFill>
              </a:rPr>
              <a:t>= Temperature</a:t>
            </a:r>
          </a:p>
          <a:p>
            <a:pPr>
              <a:buFont typeface="Arial"/>
              <a:buChar char="•"/>
            </a:pPr>
            <a:r>
              <a:rPr lang="en-US" sz="6000" dirty="0">
                <a:solidFill>
                  <a:schemeClr val="tx2">
                    <a:lumMod val="60000"/>
                    <a:lumOff val="40000"/>
                  </a:schemeClr>
                </a:solidFill>
              </a:rPr>
              <a:t>∂</a:t>
            </a:r>
            <a:r>
              <a:rPr lang="en-US" sz="6000" baseline="30000" dirty="0" smtClean="0">
                <a:solidFill>
                  <a:schemeClr val="tx2">
                    <a:lumMod val="60000"/>
                    <a:lumOff val="40000"/>
                  </a:schemeClr>
                </a:solidFill>
              </a:rPr>
              <a:t>13</a:t>
            </a:r>
            <a:r>
              <a:rPr lang="en-US" sz="6000" dirty="0" smtClean="0">
                <a:solidFill>
                  <a:schemeClr val="tx2">
                    <a:lumMod val="60000"/>
                    <a:lumOff val="40000"/>
                  </a:schemeClr>
                </a:solidFill>
              </a:rPr>
              <a:t>C </a:t>
            </a:r>
            <a:r>
              <a:rPr lang="en-US" sz="6000" dirty="0" smtClean="0">
                <a:solidFill>
                  <a:srgbClr val="CCFFCC"/>
                </a:solidFill>
              </a:rPr>
              <a:t> </a:t>
            </a:r>
            <a:r>
              <a:rPr lang="en-US" sz="3600" dirty="0" smtClean="0">
                <a:solidFill>
                  <a:srgbClr val="CCFFCC"/>
                </a:solidFill>
              </a:rPr>
              <a:t>= C4</a:t>
            </a:r>
            <a:r>
              <a:rPr lang="en-US" sz="3600" dirty="0">
                <a:solidFill>
                  <a:srgbClr val="CCFFCC"/>
                </a:solidFill>
              </a:rPr>
              <a:t>/C3 </a:t>
            </a:r>
            <a:r>
              <a:rPr lang="en-US" sz="3600" dirty="0" smtClean="0">
                <a:solidFill>
                  <a:srgbClr val="CCFFCC"/>
                </a:solidFill>
              </a:rPr>
              <a:t>vegetation</a:t>
            </a:r>
            <a:endParaRPr lang="en-US" sz="3600" dirty="0">
              <a:solidFill>
                <a:srgbClr val="CCFFCC"/>
              </a:solidFill>
            </a:endParaRPr>
          </a:p>
        </p:txBody>
      </p:sp>
      <p:sp>
        <p:nvSpPr>
          <p:cNvPr id="6" name="Title 1"/>
          <p:cNvSpPr txBox="1">
            <a:spLocks/>
          </p:cNvSpPr>
          <p:nvPr/>
        </p:nvSpPr>
        <p:spPr>
          <a:xfrm>
            <a:off x="2990345" y="92337"/>
            <a:ext cx="7924800" cy="56694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smtClean="0"/>
              <a:t>Climatic VARIABLES</a:t>
            </a:r>
            <a:endParaRPr lang="en-US" dirty="0"/>
          </a:p>
        </p:txBody>
      </p:sp>
      <p:sp>
        <p:nvSpPr>
          <p:cNvPr id="7" name="Content Placeholder 2"/>
          <p:cNvSpPr txBox="1">
            <a:spLocks/>
          </p:cNvSpPr>
          <p:nvPr/>
        </p:nvSpPr>
        <p:spPr>
          <a:xfrm>
            <a:off x="280297" y="1006746"/>
            <a:ext cx="4368078" cy="2808867"/>
          </a:xfrm>
          <a:prstGeom prst="rect">
            <a:avLst/>
          </a:prstGeom>
        </p:spPr>
        <p:txBody>
          <a:bodyPr vert="horz" lIns="91440" tIns="45720" rIns="91440" bIns="45720" rtlCol="0">
            <a:normAutofit fontScale="47500" lnSpcReduction="20000"/>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a:buFont typeface="Wingdings" charset="2"/>
              <a:buChar char="²"/>
            </a:pPr>
            <a:r>
              <a:rPr lang="en-US" sz="5400" dirty="0" smtClean="0">
                <a:solidFill>
                  <a:schemeClr val="tx2">
                    <a:lumMod val="60000"/>
                    <a:lumOff val="40000"/>
                  </a:schemeClr>
                </a:solidFill>
              </a:rPr>
              <a:t> Cranial Capacity (CC)</a:t>
            </a:r>
          </a:p>
          <a:p>
            <a:pPr>
              <a:buFont typeface="Wingdings" charset="2"/>
              <a:buChar char="²"/>
            </a:pPr>
            <a:endParaRPr lang="en-US" sz="5400" dirty="0" smtClean="0">
              <a:solidFill>
                <a:schemeClr val="tx2">
                  <a:lumMod val="60000"/>
                  <a:lumOff val="40000"/>
                </a:schemeClr>
              </a:solidFill>
            </a:endParaRPr>
          </a:p>
          <a:p>
            <a:pPr>
              <a:buFont typeface="Wingdings" charset="2"/>
              <a:buChar char="²"/>
            </a:pPr>
            <a:r>
              <a:rPr lang="en-US" sz="5400" dirty="0" smtClean="0">
                <a:solidFill>
                  <a:schemeClr val="tx2">
                    <a:lumMod val="60000"/>
                    <a:lumOff val="40000"/>
                  </a:schemeClr>
                </a:solidFill>
              </a:rPr>
              <a:t>Body Size</a:t>
            </a:r>
          </a:p>
          <a:p>
            <a:pPr>
              <a:buFont typeface="Wingdings" charset="2"/>
              <a:buChar char="²"/>
            </a:pPr>
            <a:endParaRPr lang="en-US" sz="5400" dirty="0" smtClean="0">
              <a:solidFill>
                <a:schemeClr val="tx2">
                  <a:lumMod val="60000"/>
                  <a:lumOff val="40000"/>
                </a:schemeClr>
              </a:solidFill>
            </a:endParaRPr>
          </a:p>
          <a:p>
            <a:pPr>
              <a:buFont typeface="Wingdings" charset="2"/>
              <a:buChar char="²"/>
            </a:pPr>
            <a:r>
              <a:rPr lang="en-US" sz="5400" dirty="0" smtClean="0">
                <a:solidFill>
                  <a:schemeClr val="tx2">
                    <a:lumMod val="60000"/>
                    <a:lumOff val="40000"/>
                  </a:schemeClr>
                </a:solidFill>
              </a:rPr>
              <a:t>Encephalization Quotient (EQ)</a:t>
            </a:r>
            <a:endParaRPr lang="en-US" sz="3600" dirty="0">
              <a:solidFill>
                <a:srgbClr val="CCFFCC"/>
              </a:solidFill>
            </a:endParaRPr>
          </a:p>
        </p:txBody>
      </p:sp>
      <p:sp>
        <p:nvSpPr>
          <p:cNvPr id="8" name="Title 1"/>
          <p:cNvSpPr txBox="1">
            <a:spLocks/>
          </p:cNvSpPr>
          <p:nvPr/>
        </p:nvSpPr>
        <p:spPr>
          <a:xfrm>
            <a:off x="-1650442" y="110852"/>
            <a:ext cx="7924800" cy="56694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smtClean="0"/>
              <a:t>BIOLOGICAL VARIABLES</a:t>
            </a:r>
            <a:endParaRPr lang="en-US" dirty="0"/>
          </a:p>
        </p:txBody>
      </p:sp>
      <p:cxnSp>
        <p:nvCxnSpPr>
          <p:cNvPr id="10" name="Straight Connector 9"/>
          <p:cNvCxnSpPr/>
          <p:nvPr/>
        </p:nvCxnSpPr>
        <p:spPr>
          <a:xfrm>
            <a:off x="4744217" y="240310"/>
            <a:ext cx="0" cy="6289692"/>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80297" y="640762"/>
            <a:ext cx="8585160" cy="18515"/>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597930" y="2895224"/>
            <a:ext cx="2967479" cy="523220"/>
          </a:xfrm>
          <a:prstGeom prst="rect">
            <a:avLst/>
          </a:prstGeom>
          <a:noFill/>
        </p:spPr>
        <p:txBody>
          <a:bodyPr wrap="none" rtlCol="0">
            <a:spAutoFit/>
          </a:bodyPr>
          <a:lstStyle/>
          <a:p>
            <a:r>
              <a:rPr lang="en-US" sz="2800" dirty="0" smtClean="0">
                <a:ln>
                  <a:solidFill>
                    <a:schemeClr val="tx1"/>
                  </a:solidFill>
                </a:ln>
                <a:solidFill>
                  <a:srgbClr val="0000FF"/>
                </a:solidFill>
              </a:rPr>
              <a:t>Over 65 Million Years</a:t>
            </a:r>
            <a:endParaRPr lang="en-US" sz="2800" dirty="0">
              <a:ln>
                <a:solidFill>
                  <a:schemeClr val="tx1"/>
                </a:solidFill>
              </a:ln>
              <a:solidFill>
                <a:srgbClr val="0000FF"/>
              </a:solidFill>
            </a:endParaRPr>
          </a:p>
        </p:txBody>
      </p:sp>
      <p:pic>
        <p:nvPicPr>
          <p:cNvPr id="21" name="Picture 20" descr="Screen Shot 2014-04-27 at 1.49.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4247" y="3566248"/>
            <a:ext cx="3576504" cy="2732921"/>
          </a:xfrm>
          <a:prstGeom prst="rect">
            <a:avLst/>
          </a:prstGeom>
        </p:spPr>
      </p:pic>
      <p:cxnSp>
        <p:nvCxnSpPr>
          <p:cNvPr id="23" name="Elbow Connector 22"/>
          <p:cNvCxnSpPr/>
          <p:nvPr/>
        </p:nvCxnSpPr>
        <p:spPr>
          <a:xfrm rot="16200000" flipH="1">
            <a:off x="4021676" y="1998574"/>
            <a:ext cx="2365141" cy="480557"/>
          </a:xfrm>
          <a:prstGeom prst="bentConnector3">
            <a:avLst>
              <a:gd name="adj1" fmla="val 83495"/>
            </a:avLst>
          </a:prstGeom>
          <a:ln w="76200" cmpd="sng">
            <a:solidFill>
              <a:srgbClr val="A4EBE9"/>
            </a:solidFill>
            <a:tailEnd type="arrow"/>
          </a:ln>
        </p:spPr>
        <p:style>
          <a:lnRef idx="2">
            <a:schemeClr val="accent1"/>
          </a:lnRef>
          <a:fillRef idx="0">
            <a:schemeClr val="accent1"/>
          </a:fillRef>
          <a:effectRef idx="1">
            <a:schemeClr val="accent1"/>
          </a:effectRef>
          <a:fontRef idx="minor">
            <a:schemeClr val="tx1"/>
          </a:fontRef>
        </p:style>
      </p:cxnSp>
      <p:cxnSp>
        <p:nvCxnSpPr>
          <p:cNvPr id="39" name="Elbow Connector 38"/>
          <p:cNvCxnSpPr/>
          <p:nvPr/>
        </p:nvCxnSpPr>
        <p:spPr>
          <a:xfrm rot="5400000">
            <a:off x="8025946" y="2742595"/>
            <a:ext cx="1357653" cy="3"/>
          </a:xfrm>
          <a:prstGeom prst="bentConnector3">
            <a:avLst>
              <a:gd name="adj1" fmla="val 50000"/>
            </a:avLst>
          </a:prstGeom>
          <a:ln w="76200" cmpd="sng">
            <a:solidFill>
              <a:srgbClr val="CCFFCC"/>
            </a:solidFill>
            <a:tailEnd type="arrow"/>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5376967" y="6299169"/>
            <a:ext cx="3327804" cy="461665"/>
          </a:xfrm>
          <a:prstGeom prst="rect">
            <a:avLst/>
          </a:prstGeom>
        </p:spPr>
        <p:txBody>
          <a:bodyPr wrap="none">
            <a:spAutoFit/>
          </a:bodyPr>
          <a:lstStyle/>
          <a:p>
            <a:r>
              <a:rPr lang="en-US" sz="2400" dirty="0" err="1" smtClean="0"/>
              <a:t>Zachos</a:t>
            </a:r>
            <a:r>
              <a:rPr lang="en-US" sz="2400" dirty="0" smtClean="0"/>
              <a:t> et al. (2001) dataset</a:t>
            </a:r>
            <a:endParaRPr lang="en-US" sz="2400" dirty="0"/>
          </a:p>
        </p:txBody>
      </p:sp>
      <p:pic>
        <p:nvPicPr>
          <p:cNvPr id="47" name="Picture 46"/>
          <p:cNvPicPr>
            <a:picLocks noChangeAspect="1"/>
          </p:cNvPicPr>
          <p:nvPr/>
        </p:nvPicPr>
        <p:blipFill rotWithShape="1">
          <a:blip r:embed="rId4"/>
          <a:srcRect r="15158"/>
          <a:stretch/>
        </p:blipFill>
        <p:spPr>
          <a:xfrm>
            <a:off x="352205" y="4033520"/>
            <a:ext cx="4093726" cy="1879243"/>
          </a:xfrm>
          <a:prstGeom prst="rect">
            <a:avLst/>
          </a:prstGeom>
        </p:spPr>
      </p:pic>
      <p:sp>
        <p:nvSpPr>
          <p:cNvPr id="48" name="TextBox 47"/>
          <p:cNvSpPr txBox="1"/>
          <p:nvPr/>
        </p:nvSpPr>
        <p:spPr>
          <a:xfrm>
            <a:off x="-248403" y="5996725"/>
            <a:ext cx="5340628" cy="830997"/>
          </a:xfrm>
          <a:prstGeom prst="rect">
            <a:avLst/>
          </a:prstGeom>
          <a:noFill/>
        </p:spPr>
        <p:txBody>
          <a:bodyPr wrap="square" rtlCol="0">
            <a:spAutoFit/>
          </a:bodyPr>
          <a:lstStyle/>
          <a:p>
            <a:pPr algn="ctr"/>
            <a:r>
              <a:rPr lang="en-US" sz="2400" dirty="0" smtClean="0">
                <a:latin typeface="+mj-lt"/>
              </a:rPr>
              <a:t>Shultz &amp; Dunbar (2010): mammals</a:t>
            </a:r>
          </a:p>
          <a:p>
            <a:pPr algn="ctr"/>
            <a:r>
              <a:rPr lang="en-US" sz="2400" dirty="0" smtClean="0">
                <a:latin typeface="+mj-lt"/>
              </a:rPr>
              <a:t>and Bailey &amp; Geary (2009): hominins</a:t>
            </a:r>
            <a:endParaRPr lang="en-US" sz="2400" dirty="0">
              <a:latin typeface="+mj-lt"/>
            </a:endParaRPr>
          </a:p>
        </p:txBody>
      </p:sp>
      <p:sp>
        <p:nvSpPr>
          <p:cNvPr id="49" name="TextBox 48"/>
          <p:cNvSpPr txBox="1"/>
          <p:nvPr/>
        </p:nvSpPr>
        <p:spPr>
          <a:xfrm>
            <a:off x="809445" y="3421424"/>
            <a:ext cx="2967479" cy="523220"/>
          </a:xfrm>
          <a:prstGeom prst="rect">
            <a:avLst/>
          </a:prstGeom>
          <a:noFill/>
        </p:spPr>
        <p:txBody>
          <a:bodyPr wrap="none" rtlCol="0">
            <a:spAutoFit/>
          </a:bodyPr>
          <a:lstStyle/>
          <a:p>
            <a:r>
              <a:rPr lang="en-US" sz="2800" dirty="0" smtClean="0">
                <a:ln>
                  <a:solidFill>
                    <a:schemeClr val="tx1"/>
                  </a:solidFill>
                </a:ln>
                <a:solidFill>
                  <a:srgbClr val="0000FF"/>
                </a:solidFill>
              </a:rPr>
              <a:t>Over 65 Million Years</a:t>
            </a:r>
            <a:endParaRPr lang="en-US" sz="2800" dirty="0">
              <a:ln>
                <a:solidFill>
                  <a:schemeClr val="tx1"/>
                </a:solidFill>
              </a:ln>
              <a:solidFill>
                <a:srgbClr val="0000FF"/>
              </a:solidFill>
            </a:endParaRPr>
          </a:p>
        </p:txBody>
      </p:sp>
    </p:spTree>
    <p:extLst>
      <p:ext uri="{BB962C8B-B14F-4D97-AF65-F5344CB8AC3E}">
        <p14:creationId xmlns:p14="http://schemas.microsoft.com/office/powerpoint/2010/main" val="19412223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down)">
                                      <p:cBhvr>
                                        <p:cTn id="13" dur="500"/>
                                        <p:tgtEl>
                                          <p:spTgt spid="7">
                                            <p:txEl>
                                              <p:pRg st="0" end="0"/>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wipe(down)">
                                      <p:cBhvr>
                                        <p:cTn id="16" dur="500"/>
                                        <p:tgtEl>
                                          <p:spTgt spid="7">
                                            <p:txEl>
                                              <p:pRg st="2" end="2"/>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wipe(down)">
                                      <p:cBhvr>
                                        <p:cTn id="19" dur="500"/>
                                        <p:tgtEl>
                                          <p:spTgt spid="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up)">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up)">
                                      <p:cBhvr>
                                        <p:cTn id="2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574173" y="2696445"/>
            <a:ext cx="6788109" cy="3426467"/>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r>
              <a:rPr lang="en-US" sz="5400" dirty="0">
                <a:solidFill>
                  <a:srgbClr val="FFCC66"/>
                </a:solidFill>
              </a:rPr>
              <a:t>Standard Deviation </a:t>
            </a:r>
            <a:r>
              <a:rPr lang="en-US" sz="5400" dirty="0"/>
              <a:t>= Variability</a:t>
            </a:r>
          </a:p>
          <a:p>
            <a:r>
              <a:rPr lang="en-US" sz="5400" dirty="0">
                <a:solidFill>
                  <a:srgbClr val="FFCC66"/>
                </a:solidFill>
              </a:rPr>
              <a:t>Mean</a:t>
            </a:r>
            <a:r>
              <a:rPr lang="en-US" sz="5400" dirty="0"/>
              <a:t> </a:t>
            </a:r>
            <a:r>
              <a:rPr lang="en-US" sz="5400" dirty="0" smtClean="0"/>
              <a:t>= </a:t>
            </a:r>
            <a:r>
              <a:rPr lang="en-US" sz="5400" dirty="0"/>
              <a:t>Trend</a:t>
            </a:r>
          </a:p>
          <a:p>
            <a:r>
              <a:rPr lang="en-US" sz="5400" dirty="0">
                <a:solidFill>
                  <a:srgbClr val="FFCC66"/>
                </a:solidFill>
              </a:rPr>
              <a:t>Slope</a:t>
            </a:r>
            <a:r>
              <a:rPr lang="en-US" sz="5400" dirty="0"/>
              <a:t> = Rate of Change</a:t>
            </a:r>
          </a:p>
          <a:p>
            <a:pPr marL="0" indent="0">
              <a:buNone/>
            </a:pPr>
            <a:r>
              <a:rPr lang="en-US" sz="5400" dirty="0" smtClean="0">
                <a:solidFill>
                  <a:schemeClr val="tx2">
                    <a:lumMod val="60000"/>
                    <a:lumOff val="40000"/>
                  </a:schemeClr>
                </a:solidFill>
              </a:rPr>
              <a:t> </a:t>
            </a:r>
            <a:endParaRPr lang="en-US" sz="3600" dirty="0">
              <a:solidFill>
                <a:srgbClr val="CCFFCC"/>
              </a:solidFill>
            </a:endParaRPr>
          </a:p>
        </p:txBody>
      </p:sp>
      <p:sp>
        <p:nvSpPr>
          <p:cNvPr id="6" name="Content Placeholder 2"/>
          <p:cNvSpPr txBox="1">
            <a:spLocks/>
          </p:cNvSpPr>
          <p:nvPr/>
        </p:nvSpPr>
        <p:spPr>
          <a:xfrm>
            <a:off x="191685" y="1449782"/>
            <a:ext cx="9152985" cy="771308"/>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ctr">
              <a:buNone/>
            </a:pPr>
            <a:r>
              <a:rPr lang="en-US" sz="5400" dirty="0" smtClean="0">
                <a:solidFill>
                  <a:schemeClr val="tx2">
                    <a:lumMod val="60000"/>
                    <a:lumOff val="40000"/>
                  </a:schemeClr>
                </a:solidFill>
              </a:rPr>
              <a:t>Calculated for both </a:t>
            </a:r>
            <a:r>
              <a:rPr lang="en-US" sz="5400" dirty="0" smtClean="0">
                <a:solidFill>
                  <a:srgbClr val="A4EBE9"/>
                </a:solidFill>
              </a:rPr>
              <a:t>∂</a:t>
            </a:r>
            <a:r>
              <a:rPr lang="en-US" sz="5400" baseline="30000" dirty="0" smtClean="0">
                <a:solidFill>
                  <a:srgbClr val="A4EBE9"/>
                </a:solidFill>
              </a:rPr>
              <a:t>18</a:t>
            </a:r>
            <a:r>
              <a:rPr lang="en-US" sz="5400" dirty="0" smtClean="0">
                <a:solidFill>
                  <a:srgbClr val="A4EBE9"/>
                </a:solidFill>
              </a:rPr>
              <a:t>O</a:t>
            </a:r>
            <a:r>
              <a:rPr lang="en-US" sz="5400" dirty="0" smtClean="0">
                <a:solidFill>
                  <a:schemeClr val="tx2">
                    <a:lumMod val="60000"/>
                    <a:lumOff val="40000"/>
                  </a:schemeClr>
                </a:solidFill>
              </a:rPr>
              <a:t>  and </a:t>
            </a:r>
            <a:r>
              <a:rPr lang="en-US" sz="6000" dirty="0" smtClean="0">
                <a:solidFill>
                  <a:srgbClr val="CCFFCC"/>
                </a:solidFill>
              </a:rPr>
              <a:t>∂</a:t>
            </a:r>
            <a:r>
              <a:rPr lang="en-US" sz="6000" baseline="30000" dirty="0" smtClean="0">
                <a:solidFill>
                  <a:srgbClr val="CCFFCC"/>
                </a:solidFill>
              </a:rPr>
              <a:t>13</a:t>
            </a:r>
            <a:r>
              <a:rPr lang="en-US" sz="6000" dirty="0" smtClean="0">
                <a:solidFill>
                  <a:srgbClr val="CCFFCC"/>
                </a:solidFill>
              </a:rPr>
              <a:t>C </a:t>
            </a:r>
            <a:r>
              <a:rPr lang="en-US" sz="6000" dirty="0">
                <a:solidFill>
                  <a:schemeClr val="tx2">
                    <a:lumMod val="60000"/>
                    <a:lumOff val="40000"/>
                  </a:schemeClr>
                </a:solidFill>
              </a:rPr>
              <a:t>:</a:t>
            </a:r>
            <a:r>
              <a:rPr lang="en-US" sz="6000" dirty="0" smtClean="0">
                <a:solidFill>
                  <a:schemeClr val="tx2">
                    <a:lumMod val="60000"/>
                    <a:lumOff val="40000"/>
                  </a:schemeClr>
                </a:solidFill>
              </a:rPr>
              <a:t> </a:t>
            </a:r>
            <a:endParaRPr lang="en-US" sz="6000" dirty="0" smtClean="0">
              <a:solidFill>
                <a:srgbClr val="CCFFCC"/>
              </a:solidFill>
            </a:endParaRPr>
          </a:p>
        </p:txBody>
      </p:sp>
      <p:sp>
        <p:nvSpPr>
          <p:cNvPr id="7" name="Title 1"/>
          <p:cNvSpPr txBox="1">
            <a:spLocks/>
          </p:cNvSpPr>
          <p:nvPr/>
        </p:nvSpPr>
        <p:spPr>
          <a:xfrm>
            <a:off x="609600" y="143781"/>
            <a:ext cx="7924800" cy="56694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smtClean="0"/>
              <a:t>Climatic measures</a:t>
            </a:r>
            <a:endParaRPr lang="en-US" dirty="0"/>
          </a:p>
        </p:txBody>
      </p:sp>
    </p:spTree>
    <p:extLst>
      <p:ext uri="{BB962C8B-B14F-4D97-AF65-F5344CB8AC3E}">
        <p14:creationId xmlns:p14="http://schemas.microsoft.com/office/powerpoint/2010/main" val="19086257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286903" y="1005985"/>
            <a:ext cx="1964011" cy="722791"/>
          </a:xfrm>
        </p:spPr>
        <p:txBody>
          <a:bodyPr/>
          <a:lstStyle/>
          <a:p>
            <a:r>
              <a:rPr lang="en-US" sz="1800" dirty="0" smtClean="0">
                <a:solidFill>
                  <a:schemeClr val="tx2">
                    <a:lumMod val="60000"/>
                    <a:lumOff val="40000"/>
                  </a:schemeClr>
                </a:solidFill>
              </a:rPr>
              <a:t>∂</a:t>
            </a:r>
            <a:r>
              <a:rPr lang="en-US" sz="1800" baseline="30000" dirty="0" smtClean="0">
                <a:solidFill>
                  <a:schemeClr val="tx2">
                    <a:lumMod val="60000"/>
                    <a:lumOff val="40000"/>
                  </a:schemeClr>
                </a:solidFill>
              </a:rPr>
              <a:t>18</a:t>
            </a:r>
            <a:r>
              <a:rPr lang="en-US" sz="1800" dirty="0" smtClean="0">
                <a:solidFill>
                  <a:schemeClr val="tx2">
                    <a:lumMod val="60000"/>
                    <a:lumOff val="40000"/>
                  </a:schemeClr>
                </a:solidFill>
              </a:rPr>
              <a:t>O isotopes</a:t>
            </a:r>
            <a:endParaRPr lang="en-US" sz="1800" dirty="0">
              <a:solidFill>
                <a:schemeClr val="tx2">
                  <a:lumMod val="60000"/>
                  <a:lumOff val="40000"/>
                </a:schemeClr>
              </a:solidFill>
            </a:endParaRPr>
          </a:p>
          <a:p>
            <a:endParaRPr lang="en-US" dirty="0"/>
          </a:p>
        </p:txBody>
      </p:sp>
      <p:pic>
        <p:nvPicPr>
          <p:cNvPr id="6" name="Picture 5"/>
          <p:cNvPicPr>
            <a:picLocks noChangeAspect="1"/>
          </p:cNvPicPr>
          <p:nvPr/>
        </p:nvPicPr>
        <p:blipFill>
          <a:blip r:embed="rId3"/>
          <a:stretch>
            <a:fillRect/>
          </a:stretch>
        </p:blipFill>
        <p:spPr>
          <a:xfrm>
            <a:off x="2266515" y="847381"/>
            <a:ext cx="4984399" cy="5625821"/>
          </a:xfrm>
          <a:prstGeom prst="rect">
            <a:avLst/>
          </a:prstGeom>
        </p:spPr>
      </p:pic>
      <p:pic>
        <p:nvPicPr>
          <p:cNvPr id="9" name="Picture 8" descr="Screen Shot 2014-04-27 at 1.39.0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54" y="847381"/>
            <a:ext cx="1998712" cy="5620952"/>
          </a:xfrm>
          <a:prstGeom prst="rect">
            <a:avLst/>
          </a:prstGeom>
        </p:spPr>
      </p:pic>
      <p:sp>
        <p:nvSpPr>
          <p:cNvPr id="10" name="Title 1"/>
          <p:cNvSpPr txBox="1">
            <a:spLocks/>
          </p:cNvSpPr>
          <p:nvPr/>
        </p:nvSpPr>
        <p:spPr>
          <a:xfrm>
            <a:off x="609600" y="143781"/>
            <a:ext cx="7924800" cy="56694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smtClean="0"/>
              <a:t>Investigated 6 different time intervals</a:t>
            </a:r>
            <a:endParaRPr lang="en-US" dirty="0"/>
          </a:p>
        </p:txBody>
      </p:sp>
      <p:sp>
        <p:nvSpPr>
          <p:cNvPr id="12" name="TextBox 11"/>
          <p:cNvSpPr txBox="1"/>
          <p:nvPr/>
        </p:nvSpPr>
        <p:spPr>
          <a:xfrm>
            <a:off x="715010" y="6468333"/>
            <a:ext cx="872129" cy="276999"/>
          </a:xfrm>
          <a:prstGeom prst="rect">
            <a:avLst/>
          </a:prstGeom>
          <a:noFill/>
        </p:spPr>
        <p:txBody>
          <a:bodyPr wrap="none" rtlCol="0">
            <a:spAutoFit/>
          </a:bodyPr>
          <a:lstStyle/>
          <a:p>
            <a:r>
              <a:rPr lang="en-US" sz="1200" dirty="0" smtClean="0">
                <a:latin typeface="+mj-lt"/>
              </a:rPr>
              <a:t>Potts (1998)</a:t>
            </a:r>
            <a:endParaRPr lang="en-US" sz="1200" dirty="0">
              <a:latin typeface="+mj-lt"/>
            </a:endParaRPr>
          </a:p>
        </p:txBody>
      </p:sp>
      <p:sp>
        <p:nvSpPr>
          <p:cNvPr id="13" name="Content Placeholder 2"/>
          <p:cNvSpPr txBox="1">
            <a:spLocks/>
          </p:cNvSpPr>
          <p:nvPr/>
        </p:nvSpPr>
        <p:spPr>
          <a:xfrm>
            <a:off x="7631481" y="1149765"/>
            <a:ext cx="1312945" cy="4685381"/>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r>
              <a:rPr lang="en-US" sz="5100" dirty="0" smtClean="0">
                <a:solidFill>
                  <a:schemeClr val="tx2">
                    <a:lumMod val="60000"/>
                    <a:lumOff val="40000"/>
                  </a:schemeClr>
                </a:solidFill>
              </a:rPr>
              <a:t>5M</a:t>
            </a:r>
            <a:endParaRPr lang="en-US" sz="3600" dirty="0" smtClean="0">
              <a:solidFill>
                <a:srgbClr val="FFFFFF"/>
              </a:solidFill>
            </a:endParaRPr>
          </a:p>
          <a:p>
            <a:r>
              <a:rPr lang="en-US" sz="5100" dirty="0" smtClean="0">
                <a:solidFill>
                  <a:schemeClr val="tx2">
                    <a:lumMod val="60000"/>
                    <a:lumOff val="40000"/>
                  </a:schemeClr>
                </a:solidFill>
              </a:rPr>
              <a:t>1M</a:t>
            </a:r>
          </a:p>
          <a:p>
            <a:r>
              <a:rPr lang="en-US" sz="5100" dirty="0" smtClean="0">
                <a:solidFill>
                  <a:schemeClr val="tx2">
                    <a:lumMod val="60000"/>
                    <a:lumOff val="40000"/>
                  </a:schemeClr>
                </a:solidFill>
              </a:rPr>
              <a:t>400k</a:t>
            </a:r>
          </a:p>
          <a:p>
            <a:r>
              <a:rPr lang="en-US" sz="5100" dirty="0" smtClean="0">
                <a:solidFill>
                  <a:schemeClr val="tx2">
                    <a:lumMod val="60000"/>
                    <a:lumOff val="40000"/>
                  </a:schemeClr>
                </a:solidFill>
              </a:rPr>
              <a:t>200k</a:t>
            </a:r>
          </a:p>
          <a:p>
            <a:r>
              <a:rPr lang="en-US" sz="5100" dirty="0" smtClean="0">
                <a:solidFill>
                  <a:schemeClr val="tx2">
                    <a:lumMod val="60000"/>
                    <a:lumOff val="40000"/>
                  </a:schemeClr>
                </a:solidFill>
              </a:rPr>
              <a:t>100k</a:t>
            </a:r>
          </a:p>
          <a:p>
            <a:r>
              <a:rPr lang="en-US" sz="5100" dirty="0" smtClean="0">
                <a:solidFill>
                  <a:schemeClr val="tx2">
                    <a:lumMod val="60000"/>
                    <a:lumOff val="40000"/>
                  </a:schemeClr>
                </a:solidFill>
              </a:rPr>
              <a:t>40k</a:t>
            </a:r>
          </a:p>
        </p:txBody>
      </p:sp>
      <p:cxnSp>
        <p:nvCxnSpPr>
          <p:cNvPr id="16" name="Straight Arrow Connector 15"/>
          <p:cNvCxnSpPr/>
          <p:nvPr/>
        </p:nvCxnSpPr>
        <p:spPr>
          <a:xfrm flipH="1" flipV="1">
            <a:off x="5199471" y="2048863"/>
            <a:ext cx="2051444" cy="1030422"/>
          </a:xfrm>
          <a:prstGeom prst="straightConnector1">
            <a:avLst/>
          </a:prstGeom>
          <a:ln w="57150" cmpd="sng">
            <a:solidFill>
              <a:srgbClr val="FF00FF"/>
            </a:solidFill>
            <a:tailEnd type="arrow"/>
          </a:ln>
        </p:spPr>
        <p:style>
          <a:lnRef idx="2">
            <a:schemeClr val="accent1"/>
          </a:lnRef>
          <a:fillRef idx="0">
            <a:schemeClr val="accent1"/>
          </a:fillRef>
          <a:effectRef idx="1">
            <a:schemeClr val="accent1"/>
          </a:effectRef>
          <a:fontRef idx="minor">
            <a:schemeClr val="tx1"/>
          </a:fontRef>
        </p:style>
      </p:cxnSp>
      <p:sp>
        <p:nvSpPr>
          <p:cNvPr id="14" name="Left Brace 13"/>
          <p:cNvSpPr/>
          <p:nvPr/>
        </p:nvSpPr>
        <p:spPr>
          <a:xfrm>
            <a:off x="7250914" y="2396332"/>
            <a:ext cx="476410" cy="1389872"/>
          </a:xfrm>
          <a:prstGeom prst="leftBrace">
            <a:avLst>
              <a:gd name="adj1" fmla="val 17606"/>
              <a:gd name="adj2" fmla="val 50862"/>
            </a:avLst>
          </a:prstGeom>
          <a:ln w="57150" cmpd="sng">
            <a:solidFill>
              <a:srgbClr val="FF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 name="Straight Arrow Connector 17"/>
          <p:cNvCxnSpPr>
            <a:stCxn id="19" idx="1"/>
          </p:cNvCxnSpPr>
          <p:nvPr/>
        </p:nvCxnSpPr>
        <p:spPr>
          <a:xfrm flipH="1" flipV="1">
            <a:off x="5103628" y="2396332"/>
            <a:ext cx="2147286" cy="1741781"/>
          </a:xfrm>
          <a:prstGeom prst="straightConnector1">
            <a:avLst/>
          </a:prstGeom>
          <a:ln w="57150" cmpd="sng">
            <a:solidFill>
              <a:srgbClr val="FF00FF"/>
            </a:solidFill>
            <a:tailEnd type="arrow"/>
          </a:ln>
        </p:spPr>
        <p:style>
          <a:lnRef idx="2">
            <a:schemeClr val="accent1"/>
          </a:lnRef>
          <a:fillRef idx="0">
            <a:schemeClr val="accent1"/>
          </a:fillRef>
          <a:effectRef idx="1">
            <a:schemeClr val="accent1"/>
          </a:effectRef>
          <a:fontRef idx="minor">
            <a:schemeClr val="tx1"/>
          </a:fontRef>
        </p:style>
      </p:cxnSp>
      <p:sp>
        <p:nvSpPr>
          <p:cNvPr id="19" name="Left Brace 18"/>
          <p:cNvSpPr/>
          <p:nvPr/>
        </p:nvSpPr>
        <p:spPr>
          <a:xfrm>
            <a:off x="7250914" y="3876065"/>
            <a:ext cx="476410" cy="515213"/>
          </a:xfrm>
          <a:prstGeom prst="leftBrace">
            <a:avLst>
              <a:gd name="adj1" fmla="val 17606"/>
              <a:gd name="adj2" fmla="val 50862"/>
            </a:avLst>
          </a:prstGeom>
          <a:ln w="57150" cmpd="sng">
            <a:solidFill>
              <a:srgbClr val="FF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Rounded Rectangle 20"/>
          <p:cNvSpPr/>
          <p:nvPr/>
        </p:nvSpPr>
        <p:spPr>
          <a:xfrm>
            <a:off x="7475737" y="1005985"/>
            <a:ext cx="1468689" cy="1210621"/>
          </a:xfrm>
          <a:prstGeom prst="roundRect">
            <a:avLst/>
          </a:prstGeom>
          <a:noFill/>
          <a:ln w="57150" cmpd="sng">
            <a:solidFill>
              <a:srgbClr val="FF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3775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wipe(down)">
                                      <p:cBhvr>
                                        <p:cTn id="12" dur="500"/>
                                        <p:tgtEl>
                                          <p:spTgt spid="13">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wipe(down)">
                                      <p:cBhvr>
                                        <p:cTn id="15" dur="500"/>
                                        <p:tgtEl>
                                          <p:spTgt spid="13">
                                            <p:txEl>
                                              <p:pRg st="1" end="1"/>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Effect transition="in" filter="wipe(down)">
                                      <p:cBhvr>
                                        <p:cTn id="18" dur="500"/>
                                        <p:tgtEl>
                                          <p:spTgt spid="13">
                                            <p:txEl>
                                              <p:pRg st="2" end="2"/>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Effect transition="in" filter="wipe(down)">
                                      <p:cBhvr>
                                        <p:cTn id="21" dur="500"/>
                                        <p:tgtEl>
                                          <p:spTgt spid="13">
                                            <p:txEl>
                                              <p:pRg st="3" end="3"/>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xEl>
                                              <p:pRg st="4" end="4"/>
                                            </p:txEl>
                                          </p:spTgt>
                                        </p:tgtEl>
                                        <p:attrNameLst>
                                          <p:attrName>style.visibility</p:attrName>
                                        </p:attrNameLst>
                                      </p:cBhvr>
                                      <p:to>
                                        <p:strVal val="visible"/>
                                      </p:to>
                                    </p:set>
                                    <p:animEffect transition="in" filter="wipe(down)">
                                      <p:cBhvr>
                                        <p:cTn id="24" dur="500"/>
                                        <p:tgtEl>
                                          <p:spTgt spid="13">
                                            <p:txEl>
                                              <p:pRg st="4" end="4"/>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wipe(down)">
                                      <p:cBhvr>
                                        <p:cTn id="27" dur="500"/>
                                        <p:tgtEl>
                                          <p:spTgt spid="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right)">
                                      <p:cBhvr>
                                        <p:cTn id="40" dur="500"/>
                                        <p:tgtEl>
                                          <p:spTgt spid="16"/>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right)">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down)">
                                      <p:cBhvr>
                                        <p:cTn id="4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9" grpId="0" animBg="1"/>
      <p:bldP spid="21" grpId="0" animBg="1"/>
    </p:bld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Horizon.thmx</Template>
  <TotalTime>2530</TotalTime>
  <Words>2185</Words>
  <Application>Microsoft Macintosh PowerPoint</Application>
  <PresentationFormat>On-screen Show (4:3)</PresentationFormat>
  <Paragraphs>219</Paragraphs>
  <Slides>24</Slides>
  <Notes>23</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Horizon</vt:lpstr>
      <vt:lpstr>The Effects of Climatic Trends, Variability, and Rates of Change On Mammalian Brain Evolution </vt:lpstr>
      <vt:lpstr>What drove Hominin encephalization?</vt:lpstr>
      <vt:lpstr>PowerPoint Presentation</vt:lpstr>
      <vt:lpstr>PowerPoint Presentation</vt:lpstr>
      <vt:lpstr>PowerPoint Presentation</vt:lpstr>
      <vt:lpstr>VARIABLES</vt:lpstr>
      <vt:lpstr>PowerPoint Presentation</vt:lpstr>
      <vt:lpstr>PowerPoint Presentation</vt:lpstr>
      <vt:lpstr>PowerPoint Presentation</vt:lpstr>
      <vt:lpstr>SPECIMENS</vt:lpstr>
      <vt:lpstr>PowerPoint Presentation</vt:lpstr>
      <vt:lpstr>PowerPoint Presentation</vt:lpstr>
      <vt:lpstr>RESULTS</vt:lpstr>
      <vt:lpstr>Total Comparisons</vt:lpstr>
      <vt:lpstr>Correlations: Orders</vt:lpstr>
      <vt:lpstr>Correlations: Suborders</vt:lpstr>
      <vt:lpstr>Correlations: Hominins</vt:lpstr>
      <vt:lpstr>So…..now what?.....</vt:lpstr>
      <vt:lpstr>Composite Score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Effects of Climatic Trends, Variability, and Rates of Change On Mammalian Brain Evolution </dc:title>
  <dc:creator>Brian Schilder</dc:creator>
  <cp:lastModifiedBy>Brian Schilder</cp:lastModifiedBy>
  <cp:revision>111</cp:revision>
  <dcterms:created xsi:type="dcterms:W3CDTF">2014-04-27T03:40:37Z</dcterms:created>
  <dcterms:modified xsi:type="dcterms:W3CDTF">2014-04-29T07:00:14Z</dcterms:modified>
</cp:coreProperties>
</file>